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339" r:id="rId3"/>
    <p:sldId id="282" r:id="rId4"/>
    <p:sldId id="340" r:id="rId5"/>
    <p:sldId id="345" r:id="rId6"/>
    <p:sldId id="259" r:id="rId7"/>
    <p:sldId id="347" r:id="rId8"/>
    <p:sldId id="346" r:id="rId9"/>
    <p:sldId id="315" r:id="rId10"/>
    <p:sldId id="324" r:id="rId11"/>
    <p:sldId id="353" r:id="rId12"/>
    <p:sldId id="314" r:id="rId13"/>
    <p:sldId id="326" r:id="rId14"/>
    <p:sldId id="330" r:id="rId15"/>
    <p:sldId id="321" r:id="rId16"/>
    <p:sldId id="273" r:id="rId17"/>
    <p:sldId id="274" r:id="rId18"/>
    <p:sldId id="276" r:id="rId19"/>
    <p:sldId id="337" r:id="rId20"/>
    <p:sldId id="290" r:id="rId21"/>
    <p:sldId id="304" r:id="rId22"/>
    <p:sldId id="278" r:id="rId23"/>
    <p:sldId id="292" r:id="rId24"/>
    <p:sldId id="281" r:id="rId25"/>
    <p:sldId id="305" r:id="rId26"/>
    <p:sldId id="306" r:id="rId27"/>
    <p:sldId id="307" r:id="rId28"/>
    <p:sldId id="308"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FF00"/>
    <a:srgbClr val="00CC00"/>
    <a:srgbClr val="009900"/>
    <a:srgbClr val="1DCA06"/>
    <a:srgbClr val="FEF9DA"/>
    <a:srgbClr val="F8EFD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46" autoAdjust="0"/>
    <p:restoredTop sz="94161" autoAdjust="0"/>
  </p:normalViewPr>
  <p:slideViewPr>
    <p:cSldViewPr snapToGrid="0">
      <p:cViewPr>
        <p:scale>
          <a:sx n="90" d="100"/>
          <a:sy n="90" d="100"/>
        </p:scale>
        <p:origin x="-437" y="-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fld id="{5C2B220A-0DAA-454E-BF7B-D81F7B382C60}" type="datetimeFigureOut">
              <a:rPr lang="en-US" smtClean="0"/>
              <a:t>3/6/2019</a:t>
            </a:fld>
            <a:endParaRPr lang="en-US"/>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C80570FC-9A46-4D82-B58A-3C08CBF8B169}" type="slidenum">
              <a:rPr lang="en-US" smtClean="0"/>
              <a:t>‹#›</a:t>
            </a:fld>
            <a:endParaRPr lang="en-US"/>
          </a:p>
        </p:txBody>
      </p:sp>
    </p:spTree>
    <p:extLst>
      <p:ext uri="{BB962C8B-B14F-4D97-AF65-F5344CB8AC3E}">
        <p14:creationId xmlns:p14="http://schemas.microsoft.com/office/powerpoint/2010/main" val="1644696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3874B4E8-390A-4A05-B04F-30E86425B7D8}" type="datetimeFigureOut">
              <a:rPr lang="en-US" smtClean="0"/>
              <a:t>3/6/2019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35B30903-52C6-4EE2-95BB-6708EB8C7EA2}" type="slidenum">
              <a:rPr lang="en-US" smtClean="0"/>
              <a:t>‹#›</a:t>
            </a:fld>
            <a:endParaRPr lang="en-US" dirty="0"/>
          </a:p>
        </p:txBody>
      </p:sp>
    </p:spTree>
    <p:extLst>
      <p:ext uri="{BB962C8B-B14F-4D97-AF65-F5344CB8AC3E}">
        <p14:creationId xmlns:p14="http://schemas.microsoft.com/office/powerpoint/2010/main" val="29779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Florida Department of Transportation or FDOT welcomes you</a:t>
            </a:r>
            <a:r>
              <a:rPr lang="en-US" baseline="0" dirty="0" smtClean="0"/>
              <a:t> to the public hearing for the Project Development and Environment or P D and E study of the Good Neighbor Trail.</a:t>
            </a:r>
          </a:p>
          <a:p>
            <a:endParaRPr lang="en-US" baseline="0" dirty="0" smtClean="0"/>
          </a:p>
          <a:p>
            <a:pPr defTabSz="881390">
              <a:defRPr/>
            </a:pPr>
            <a:r>
              <a:rPr lang="en-US" dirty="0" smtClean="0"/>
              <a:t>The purpose of today’s hearing is to afford attendees the opportunity to express their views on the proposed Good Neighbor Trail Gap in Brooksville. Public participation at today’s hearing is solicited without regard to race, color, religion, sex, age, national origin, handicap or family status. </a:t>
            </a:r>
          </a:p>
          <a:p>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1</a:t>
            </a:fld>
            <a:endParaRPr lang="en-US" dirty="0"/>
          </a:p>
        </p:txBody>
      </p:sp>
    </p:spTree>
    <p:extLst>
      <p:ext uri="{BB962C8B-B14F-4D97-AF65-F5344CB8AC3E}">
        <p14:creationId xmlns:p14="http://schemas.microsoft.com/office/powerpoint/2010/main" val="3365053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trail is currently proposed to cross Cortez Boulevard</a:t>
            </a:r>
            <a:r>
              <a:rPr lang="en-US" baseline="0" dirty="0" smtClean="0"/>
              <a:t> on an overpass south of the intersection of SR 50 and Cobb Road at Whitfield Avenue.  </a:t>
            </a:r>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10</a:t>
            </a:fld>
            <a:endParaRPr lang="en-US" dirty="0"/>
          </a:p>
        </p:txBody>
      </p:sp>
    </p:spTree>
    <p:extLst>
      <p:ext uri="{BB962C8B-B14F-4D97-AF65-F5344CB8AC3E}">
        <p14:creationId xmlns:p14="http://schemas.microsoft.com/office/powerpoint/2010/main" val="438939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computer rendering of the recommended </a:t>
            </a:r>
            <a:r>
              <a:rPr lang="en-US" baseline="0" dirty="0" smtClean="0"/>
              <a:t>bridge over Cortez Boulevard, looking north.  There are stairs near the left side of the photo which connect the sidewalk on Cortez Boulevard to the trail bridge.</a:t>
            </a:r>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11</a:t>
            </a:fld>
            <a:endParaRPr lang="en-US" dirty="0"/>
          </a:p>
        </p:txBody>
      </p:sp>
    </p:spTree>
    <p:extLst>
      <p:ext uri="{BB962C8B-B14F-4D97-AF65-F5344CB8AC3E}">
        <p14:creationId xmlns:p14="http://schemas.microsoft.com/office/powerpoint/2010/main" val="2809446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overpass is also proposed to be constructed over the CSX</a:t>
            </a:r>
            <a:r>
              <a:rPr lang="en-US" baseline="0" dirty="0" smtClean="0"/>
              <a:t> rail line, adjacent to the south side of Broad Street just east of Hale Avenue. </a:t>
            </a:r>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12</a:t>
            </a:fld>
            <a:endParaRPr lang="en-US" dirty="0"/>
          </a:p>
        </p:txBody>
      </p:sp>
    </p:spTree>
    <p:extLst>
      <p:ext uri="{BB962C8B-B14F-4D97-AF65-F5344CB8AC3E}">
        <p14:creationId xmlns:p14="http://schemas.microsoft.com/office/powerpoint/2010/main" val="4173441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bottom image is a computer rendering of how a steel truss bridge structure might look at this location. </a:t>
            </a:r>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13</a:t>
            </a:fld>
            <a:endParaRPr lang="en-US" dirty="0"/>
          </a:p>
        </p:txBody>
      </p:sp>
    </p:spTree>
    <p:extLst>
      <p:ext uri="{BB962C8B-B14F-4D97-AF65-F5344CB8AC3E}">
        <p14:creationId xmlns:p14="http://schemas.microsoft.com/office/powerpoint/2010/main" val="1215752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trail spur is proposed on South Main Street</a:t>
            </a:r>
            <a:r>
              <a:rPr lang="en-US" baseline="0" dirty="0" smtClean="0"/>
              <a:t> between Broad Street and Liberty Street, connecting the trail to downtown. The proposed trail would widen the existing sidewalk by removing the parking lane on the west side of Main Street.  A similar spur is proposed on Broad Street between North Orange Avenue and South Main Street.</a:t>
            </a:r>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14</a:t>
            </a:fld>
            <a:endParaRPr lang="en-US" dirty="0"/>
          </a:p>
        </p:txBody>
      </p:sp>
    </p:spTree>
    <p:extLst>
      <p:ext uri="{BB962C8B-B14F-4D97-AF65-F5344CB8AC3E}">
        <p14:creationId xmlns:p14="http://schemas.microsoft.com/office/powerpoint/2010/main" val="3524270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Main Street south of Liberty Street, the existing parking lane on the west side of the roadway is proposed to be eliminated to accommodate a 10 foot trail.</a:t>
            </a:r>
          </a:p>
        </p:txBody>
      </p:sp>
      <p:sp>
        <p:nvSpPr>
          <p:cNvPr id="4" name="Slide Number Placeholder 3"/>
          <p:cNvSpPr>
            <a:spLocks noGrp="1"/>
          </p:cNvSpPr>
          <p:nvPr>
            <p:ph type="sldNum" sz="quarter" idx="10"/>
          </p:nvPr>
        </p:nvSpPr>
        <p:spPr/>
        <p:txBody>
          <a:bodyPr/>
          <a:lstStyle/>
          <a:p>
            <a:fld id="{35B30903-52C6-4EE2-95BB-6708EB8C7EA2}" type="slidenum">
              <a:rPr lang="en-US" smtClean="0"/>
              <a:t>15</a:t>
            </a:fld>
            <a:endParaRPr lang="en-US" dirty="0"/>
          </a:p>
        </p:txBody>
      </p:sp>
    </p:spTree>
    <p:extLst>
      <p:ext uri="{BB962C8B-B14F-4D97-AF65-F5344CB8AC3E}">
        <p14:creationId xmlns:p14="http://schemas.microsoft.com/office/powerpoint/2010/main" val="556541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1" dirty="0"/>
              <a:t>Cultural Resource Assessment Survey</a:t>
            </a:r>
            <a:r>
              <a:rPr lang="en-US" dirty="0"/>
              <a:t> </a:t>
            </a:r>
            <a:r>
              <a:rPr lang="en-US" b="1" dirty="0"/>
              <a:t>(or CRAS) Report</a:t>
            </a:r>
            <a:r>
              <a:rPr lang="en-US" dirty="0"/>
              <a:t> was prepared to identify any archaeological sites and historic resources and assess their eligibility for listing in the National Register of Historic Places. As a result of the CRAS, four historic resources were identified.  These included the Brooksville Overpass over the CSX railroad, the Downtown Brooksville Historic District, 140 Main Street, and Brooksville Lumber.  In addition, a </a:t>
            </a:r>
            <a:r>
              <a:rPr lang="en-US" b="1" dirty="0"/>
              <a:t>Draft</a:t>
            </a:r>
            <a:r>
              <a:rPr lang="en-US" dirty="0"/>
              <a:t> </a:t>
            </a:r>
            <a:r>
              <a:rPr lang="en-US" b="1" dirty="0"/>
              <a:t>Section 106 Consultation Case Study Report </a:t>
            </a:r>
            <a:r>
              <a:rPr lang="en-US" dirty="0"/>
              <a:t>was prepared </a:t>
            </a:r>
            <a:r>
              <a:rPr lang="en-US"/>
              <a:t>to </a:t>
            </a:r>
            <a:r>
              <a:rPr lang="en-US" smtClean="0"/>
              <a:t>assess </a:t>
            </a:r>
            <a:r>
              <a:rPr lang="en-US" dirty="0"/>
              <a:t>the expected effects of the proposed trail project on these historic properties. The Draft report’s findings suggest </a:t>
            </a:r>
            <a:r>
              <a:rPr lang="en-US" b="1" dirty="0"/>
              <a:t>No Adverse Effect</a:t>
            </a:r>
            <a:r>
              <a:rPr lang="en-US" dirty="0"/>
              <a:t> to the historic resources identified. </a:t>
            </a:r>
          </a:p>
          <a:p>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16</a:t>
            </a:fld>
            <a:endParaRPr lang="en-US" dirty="0"/>
          </a:p>
        </p:txBody>
      </p:sp>
    </p:spTree>
    <p:extLst>
      <p:ext uri="{BB962C8B-B14F-4D97-AF65-F5344CB8AC3E}">
        <p14:creationId xmlns:p14="http://schemas.microsoft.com/office/powerpoint/2010/main" val="2373456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federal study process requires addressing involvement with public park lands which are considered as potential Section 4(f) resources and protected by federal laws.  Potential impacts to Tom Varn and Bud McKethan Parks were excepted from the requirement for Section 4(f) evaluation since the city previously dedicated a proposed trail right of way through these parks. In addition, transportation enhancement projects are excepted from Section 4(f) action for this type of project where the proposed</a:t>
            </a:r>
            <a:r>
              <a:rPr lang="en-US" baseline="0" dirty="0" smtClean="0"/>
              <a:t> improvement is intended to enhance the qualities of the park.</a:t>
            </a:r>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17</a:t>
            </a:fld>
            <a:endParaRPr lang="en-US" dirty="0"/>
          </a:p>
        </p:txBody>
      </p:sp>
    </p:spTree>
    <p:extLst>
      <p:ext uri="{BB962C8B-B14F-4D97-AF65-F5344CB8AC3E}">
        <p14:creationId xmlns:p14="http://schemas.microsoft.com/office/powerpoint/2010/main" val="1860591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evaluation matrix is on display at today’s</a:t>
            </a:r>
            <a:r>
              <a:rPr lang="en-US" baseline="0" dirty="0" smtClean="0"/>
              <a:t> hearing.  This chart shows the expected environmental effects portion of the matrix. Overall the expected environmental effects of this project are very minimal, and potential benefits of the proposed trail could include improving safety, community connectivity and enhanced quality of life, economic development and increased property values through greater access and mobility. </a:t>
            </a:r>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18</a:t>
            </a:fld>
            <a:endParaRPr lang="en-US" dirty="0"/>
          </a:p>
        </p:txBody>
      </p:sp>
    </p:spTree>
    <p:extLst>
      <p:ext uri="{BB962C8B-B14F-4D97-AF65-F5344CB8AC3E}">
        <p14:creationId xmlns:p14="http://schemas.microsoft.com/office/powerpoint/2010/main" val="656447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of way acquisition will be required in several areas along the proposed trail alignment; these areas are outlined in yellow on the map shown here.  More</a:t>
            </a:r>
            <a:r>
              <a:rPr lang="en-US" baseline="0" dirty="0" smtClean="0"/>
              <a:t> detailed information is shown on the conceptual design plots on display as well as in the concept plans.</a:t>
            </a:r>
          </a:p>
        </p:txBody>
      </p:sp>
      <p:sp>
        <p:nvSpPr>
          <p:cNvPr id="4" name="Slide Number Placeholder 3"/>
          <p:cNvSpPr>
            <a:spLocks noGrp="1"/>
          </p:cNvSpPr>
          <p:nvPr>
            <p:ph type="sldNum" sz="quarter" idx="10"/>
          </p:nvPr>
        </p:nvSpPr>
        <p:spPr/>
        <p:txBody>
          <a:bodyPr/>
          <a:lstStyle/>
          <a:p>
            <a:fld id="{35B30903-52C6-4EE2-95BB-6708EB8C7EA2}" type="slidenum">
              <a:rPr lang="en-US" smtClean="0"/>
              <a:t>19</a:t>
            </a:fld>
            <a:endParaRPr lang="en-US" dirty="0"/>
          </a:p>
        </p:txBody>
      </p:sp>
    </p:spTree>
    <p:extLst>
      <p:ext uri="{BB962C8B-B14F-4D97-AF65-F5344CB8AC3E}">
        <p14:creationId xmlns:p14="http://schemas.microsoft.com/office/powerpoint/2010/main" val="1189632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688"/>
            <a:r>
              <a:rPr lang="en-US" dirty="0"/>
              <a:t>This public hearing is being conducted in accordance with all federal, state and local requirements.  These regulations are listed on a citations board near the sign-in table. </a:t>
            </a:r>
          </a:p>
        </p:txBody>
      </p:sp>
      <p:sp>
        <p:nvSpPr>
          <p:cNvPr id="4" name="Slide Number Placeholder 3"/>
          <p:cNvSpPr>
            <a:spLocks noGrp="1"/>
          </p:cNvSpPr>
          <p:nvPr>
            <p:ph type="sldNum" sz="quarter" idx="10"/>
          </p:nvPr>
        </p:nvSpPr>
        <p:spPr/>
        <p:txBody>
          <a:bodyPr/>
          <a:lstStyle/>
          <a:p>
            <a:fld id="{35B30903-52C6-4EE2-95BB-6708EB8C7EA2}" type="slidenum">
              <a:rPr lang="en-US" smtClean="0"/>
              <a:t>2</a:t>
            </a:fld>
            <a:endParaRPr lang="en-US" dirty="0"/>
          </a:p>
        </p:txBody>
      </p:sp>
    </p:spTree>
    <p:extLst>
      <p:ext uri="{BB962C8B-B14F-4D97-AF65-F5344CB8AC3E}">
        <p14:creationId xmlns:p14="http://schemas.microsoft.com/office/powerpoint/2010/main" val="1978038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688">
              <a:defRPr/>
            </a:pPr>
            <a:r>
              <a:rPr lang="en-US" dirty="0" smtClean="0"/>
              <a:t>We are currently in the </a:t>
            </a:r>
            <a:r>
              <a:rPr lang="en-US" dirty="0" err="1" smtClean="0"/>
              <a:t>PD&amp;E</a:t>
            </a:r>
            <a:r>
              <a:rPr lang="en-US" dirty="0" smtClean="0"/>
              <a:t> study and final design phases.  Right of</a:t>
            </a:r>
            <a:r>
              <a:rPr lang="en-US" baseline="0" dirty="0" smtClean="0"/>
              <a:t> way acquisition is funded to begin in this fiscal year 2019.  Construction is funded to begin in fiscal year 2022.</a:t>
            </a:r>
          </a:p>
          <a:p>
            <a:pPr defTabSz="984688">
              <a:defRPr/>
            </a:pPr>
            <a:endParaRPr lang="en-US" baseline="0" dirty="0" smtClean="0"/>
          </a:p>
          <a:p>
            <a:pPr defTabSz="984688">
              <a:defRPr/>
            </a:pPr>
            <a:r>
              <a:rPr lang="en-US" dirty="0" smtClean="0"/>
              <a:t>The recommended build alternative is currently estimated to cost approximately _</a:t>
            </a:r>
            <a:r>
              <a:rPr lang="en-US" u="sng" dirty="0" smtClean="0"/>
              <a:t>19.4</a:t>
            </a:r>
            <a:r>
              <a:rPr lang="en-US" dirty="0" smtClean="0"/>
              <a:t>_ million in today’s dollars.  </a:t>
            </a:r>
          </a:p>
          <a:p>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20</a:t>
            </a:fld>
            <a:endParaRPr lang="en-US" dirty="0"/>
          </a:p>
        </p:txBody>
      </p:sp>
    </p:spTree>
    <p:extLst>
      <p:ext uri="{BB962C8B-B14F-4D97-AF65-F5344CB8AC3E}">
        <p14:creationId xmlns:p14="http://schemas.microsoft.com/office/powerpoint/2010/main" val="1068120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17"/>
            <a:r>
              <a:rPr lang="en-US" dirty="0"/>
              <a:t>Following </a:t>
            </a:r>
            <a:r>
              <a:rPr lang="en-US" dirty="0" smtClean="0"/>
              <a:t>today’s hearing</a:t>
            </a:r>
            <a:r>
              <a:rPr lang="en-US" dirty="0"/>
              <a:t>, the Project Team will review all public input. </a:t>
            </a:r>
            <a:r>
              <a:rPr lang="en-US" dirty="0" smtClean="0"/>
              <a:t>They </a:t>
            </a:r>
            <a:r>
              <a:rPr lang="en-US" dirty="0"/>
              <a:t>will document the preferred alternative, finalize the study documents, and complete the </a:t>
            </a:r>
            <a:r>
              <a:rPr lang="en-US" dirty="0" smtClean="0"/>
              <a:t>P D </a:t>
            </a:r>
            <a:r>
              <a:rPr lang="en-US" dirty="0"/>
              <a:t>and E study.  In the next few months, the final documents will be submitted to </a:t>
            </a:r>
            <a:r>
              <a:rPr lang="en-US" dirty="0" smtClean="0"/>
              <a:t>FDOT’s Office of Environmental Management for </a:t>
            </a:r>
            <a:r>
              <a:rPr lang="en-US" dirty="0"/>
              <a:t>review and </a:t>
            </a:r>
            <a:r>
              <a:rPr lang="en-US" dirty="0" smtClean="0"/>
              <a:t>approval, on behalf of the Federal</a:t>
            </a:r>
            <a:r>
              <a:rPr lang="en-US" baseline="0" dirty="0" smtClean="0"/>
              <a:t> Highway Administration</a:t>
            </a:r>
            <a:r>
              <a:rPr lang="en-US" dirty="0" smtClean="0"/>
              <a:t>.  </a:t>
            </a:r>
            <a:r>
              <a:rPr lang="en-US" dirty="0"/>
              <a:t>We expect the </a:t>
            </a:r>
            <a:r>
              <a:rPr lang="en-US" dirty="0" smtClean="0"/>
              <a:t>P D </a:t>
            </a:r>
            <a:r>
              <a:rPr lang="en-US" dirty="0"/>
              <a:t>and E study to be completed </a:t>
            </a:r>
            <a:r>
              <a:rPr lang="en-US" dirty="0" smtClean="0"/>
              <a:t>by late summer of this year.</a:t>
            </a:r>
            <a:endParaRPr lang="en-US" dirty="0"/>
          </a:p>
          <a:p>
            <a:endParaRPr lang="en-US" dirty="0"/>
          </a:p>
        </p:txBody>
      </p:sp>
      <p:sp>
        <p:nvSpPr>
          <p:cNvPr id="4" name="Slide Number Placeholder 3"/>
          <p:cNvSpPr>
            <a:spLocks noGrp="1"/>
          </p:cNvSpPr>
          <p:nvPr>
            <p:ph type="sldNum" sz="quarter" idx="10"/>
          </p:nvPr>
        </p:nvSpPr>
        <p:spPr/>
        <p:txBody>
          <a:bodyPr/>
          <a:lstStyle/>
          <a:p>
            <a:fld id="{45D04CD8-963B-4EF6-AFE6-0DC19A78E701}" type="slidenum">
              <a:rPr lang="en-US" smtClean="0"/>
              <a:t>21</a:t>
            </a:fld>
            <a:endParaRPr lang="en-US" dirty="0"/>
          </a:p>
        </p:txBody>
      </p:sp>
    </p:spTree>
    <p:extLst>
      <p:ext uri="{BB962C8B-B14F-4D97-AF65-F5344CB8AC3E}">
        <p14:creationId xmlns:p14="http://schemas.microsoft.com/office/powerpoint/2010/main" val="151366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This public hearing is an opportunity for you to ask questions and offer comments on this study.  Project representatives are available to provide more detailed information and to address your questions.</a:t>
            </a:r>
          </a:p>
          <a:p>
            <a:pPr defTabSz="914266">
              <a:defRPr/>
            </a:pPr>
            <a:endParaRPr lang="en-US" dirty="0" smtClean="0"/>
          </a:p>
          <a:p>
            <a:pPr defTabSz="914266">
              <a:defRPr/>
            </a:pPr>
            <a:r>
              <a:rPr lang="en-US" dirty="0" smtClean="0"/>
              <a:t>There </a:t>
            </a:r>
            <a:r>
              <a:rPr lang="en-US" dirty="0"/>
              <a:t>are several ways to comment as part of the public hearing record.  All comments received, will be reviewed and considered in the study analysis, regardless of how they are submitted. </a:t>
            </a:r>
          </a:p>
          <a:p>
            <a:pPr marL="228567" indent="-228567">
              <a:buFont typeface="Arial" panose="020B0604020202020204" pitchFamily="34" charset="0"/>
              <a:buChar char="•"/>
            </a:pPr>
            <a:r>
              <a:rPr lang="en-US" altLang="en-US" dirty="0" smtClean="0"/>
              <a:t>You can speak directly with the court reporter at this hearing</a:t>
            </a:r>
          </a:p>
          <a:p>
            <a:pPr marL="228567" indent="-228567">
              <a:buFont typeface="Arial" panose="020B0604020202020204" pitchFamily="34" charset="0"/>
              <a:buChar char="•"/>
            </a:pPr>
            <a:r>
              <a:rPr lang="en-US" altLang="en-US" baseline="0" dirty="0" smtClean="0"/>
              <a:t>You </a:t>
            </a:r>
            <a:r>
              <a:rPr lang="en-US" dirty="0"/>
              <a:t>may make a statement during the formal portion of today’s hearing</a:t>
            </a:r>
            <a:endParaRPr lang="en-US" altLang="en-US" baseline="0" dirty="0" smtClean="0"/>
          </a:p>
          <a:p>
            <a:pPr marL="228567" indent="-228567" defTabSz="913421">
              <a:buFont typeface="Arial" panose="020B0604020202020204" pitchFamily="34" charset="0"/>
              <a:buChar char="•"/>
              <a:defRPr/>
            </a:pPr>
            <a:r>
              <a:rPr lang="en-US" altLang="en-US" dirty="0" smtClean="0"/>
              <a:t>You may complete the Comment Form provided</a:t>
            </a:r>
            <a:r>
              <a:rPr lang="en-US" altLang="en-US" baseline="0" dirty="0" smtClean="0"/>
              <a:t> and drop it in one of the comment boxes today </a:t>
            </a:r>
          </a:p>
          <a:p>
            <a:pPr marL="228567" indent="-228567" defTabSz="913421">
              <a:buFont typeface="Arial" panose="020B0604020202020204" pitchFamily="34" charset="0"/>
              <a:buChar char="•"/>
              <a:defRPr/>
            </a:pPr>
            <a:r>
              <a:rPr lang="en-US" altLang="en-US" baseline="0" dirty="0" smtClean="0"/>
              <a:t>You may input comments onto the comment page of the project website, and</a:t>
            </a:r>
          </a:p>
          <a:p>
            <a:pPr marL="228567" indent="-228567" defTabSz="913421">
              <a:buFont typeface="Arial" panose="020B0604020202020204" pitchFamily="34" charset="0"/>
              <a:buChar char="•"/>
              <a:defRPr/>
            </a:pPr>
            <a:r>
              <a:rPr lang="en-US" altLang="en-US" dirty="0" smtClean="0"/>
              <a:t>You may mail written comments to the address listed on the back of the form.  Please return this form postmarked by March 25, 2019 so your comments can become part of the PD&amp;E study public hearing record. </a:t>
            </a:r>
            <a:r>
              <a:rPr lang="en-US" altLang="en-US" baseline="0" dirty="0" smtClean="0">
                <a:cs typeface="Times New Roman" pitchFamily="18" charset="0"/>
              </a:rPr>
              <a:t> </a:t>
            </a:r>
            <a:endParaRPr lang="en-US" altLang="en-US" dirty="0" smtClean="0"/>
          </a:p>
          <a:p>
            <a:pPr defTabSz="914266">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22</a:t>
            </a:fld>
            <a:endParaRPr lang="en-US" dirty="0"/>
          </a:p>
        </p:txBody>
      </p:sp>
    </p:spTree>
    <p:extLst>
      <p:ext uri="{BB962C8B-B14F-4D97-AF65-F5344CB8AC3E}">
        <p14:creationId xmlns:p14="http://schemas.microsoft.com/office/powerpoint/2010/main" val="304677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Copies of today’s hearing materials will be available on the project’s website.</a:t>
            </a:r>
          </a:p>
          <a:p>
            <a:endParaRPr lang="en-US" dirty="0" smtClean="0"/>
          </a:p>
          <a:p>
            <a:pPr defTabSz="881390">
              <a:defRPr/>
            </a:pPr>
            <a:r>
              <a:rPr lang="en-US" dirty="0" smtClean="0"/>
              <a:t>Draft study reports are available for review at this hearing and have been on public display at a public library in Hernando County and at the </a:t>
            </a:r>
            <a:r>
              <a:rPr lang="en-US" dirty="0" err="1" smtClean="0"/>
              <a:t>FDOT’s</a:t>
            </a:r>
            <a:r>
              <a:rPr lang="en-US" dirty="0" smtClean="0"/>
              <a:t> District Seven office. </a:t>
            </a:r>
          </a:p>
          <a:p>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23</a:t>
            </a:fld>
            <a:endParaRPr lang="en-US" dirty="0"/>
          </a:p>
        </p:txBody>
      </p:sp>
    </p:spTree>
    <p:extLst>
      <p:ext uri="{BB962C8B-B14F-4D97-AF65-F5344CB8AC3E}">
        <p14:creationId xmlns:p14="http://schemas.microsoft.com/office/powerpoint/2010/main" val="1619113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smtClean="0"/>
              <a:t>Florida Department</a:t>
            </a:r>
            <a:r>
              <a:rPr lang="en-US" baseline="0" dirty="0" smtClean="0"/>
              <a:t> of Transportation</a:t>
            </a:r>
            <a:r>
              <a:rPr lang="en-US" dirty="0" smtClean="0"/>
              <a:t> thanks</a:t>
            </a:r>
            <a:r>
              <a:rPr lang="en-US" baseline="0" dirty="0" smtClean="0"/>
              <a:t> you for your participation at this public hearing and for your interest in this planned project. For additional information visit the project website at www.active.fdotd7studies.com/good-neighbor-trail/. Remember to be Alert Today, Alive Tomorrow. Safety doesn’t happen by accident. </a:t>
            </a:r>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24</a:t>
            </a:fld>
            <a:endParaRPr lang="en-US" dirty="0"/>
          </a:p>
        </p:txBody>
      </p:sp>
    </p:spTree>
    <p:extLst>
      <p:ext uri="{BB962C8B-B14F-4D97-AF65-F5344CB8AC3E}">
        <p14:creationId xmlns:p14="http://schemas.microsoft.com/office/powerpoint/2010/main" val="4260044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p:cNvSpPr>
          <p:nvPr>
            <p:ph type="body" idx="1"/>
          </p:nvPr>
        </p:nvSpPr>
        <p:spPr>
          <a:xfrm>
            <a:off x="703265" y="4416427"/>
            <a:ext cx="560387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18" eaLnBrk="0" hangingPunct="0">
              <a:defRPr>
                <a:solidFill>
                  <a:schemeClr val="tx1"/>
                </a:solidFill>
                <a:latin typeface="Arial" pitchFamily="34" charset="0"/>
              </a:defRPr>
            </a:lvl1pPr>
            <a:lvl2pPr marL="742516" indent="-285583" defTabSz="931318" eaLnBrk="0" hangingPunct="0">
              <a:defRPr>
                <a:solidFill>
                  <a:schemeClr val="tx1"/>
                </a:solidFill>
                <a:latin typeface="Arial" pitchFamily="34" charset="0"/>
              </a:defRPr>
            </a:lvl2pPr>
            <a:lvl3pPr marL="1142333" indent="-228468" defTabSz="931318" eaLnBrk="0" hangingPunct="0">
              <a:defRPr>
                <a:solidFill>
                  <a:schemeClr val="tx1"/>
                </a:solidFill>
                <a:latin typeface="Arial" pitchFamily="34" charset="0"/>
              </a:defRPr>
            </a:lvl3pPr>
            <a:lvl4pPr marL="1599266" indent="-228468" defTabSz="931318" eaLnBrk="0" hangingPunct="0">
              <a:defRPr>
                <a:solidFill>
                  <a:schemeClr val="tx1"/>
                </a:solidFill>
                <a:latin typeface="Arial" pitchFamily="34" charset="0"/>
              </a:defRPr>
            </a:lvl4pPr>
            <a:lvl5pPr marL="2056198" indent="-228468" defTabSz="931318" eaLnBrk="0" hangingPunct="0">
              <a:defRPr>
                <a:solidFill>
                  <a:schemeClr val="tx1"/>
                </a:solidFill>
                <a:latin typeface="Arial" pitchFamily="34" charset="0"/>
              </a:defRPr>
            </a:lvl5pPr>
            <a:lvl6pPr marL="2513133" indent="-228468" defTabSz="931318" eaLnBrk="0" fontAlgn="base" hangingPunct="0">
              <a:spcBef>
                <a:spcPct val="0"/>
              </a:spcBef>
              <a:spcAft>
                <a:spcPct val="0"/>
              </a:spcAft>
              <a:defRPr>
                <a:solidFill>
                  <a:schemeClr val="tx1"/>
                </a:solidFill>
                <a:latin typeface="Arial" pitchFamily="34" charset="0"/>
              </a:defRPr>
            </a:lvl6pPr>
            <a:lvl7pPr marL="2970064" indent="-228468" defTabSz="931318" eaLnBrk="0" fontAlgn="base" hangingPunct="0">
              <a:spcBef>
                <a:spcPct val="0"/>
              </a:spcBef>
              <a:spcAft>
                <a:spcPct val="0"/>
              </a:spcAft>
              <a:defRPr>
                <a:solidFill>
                  <a:schemeClr val="tx1"/>
                </a:solidFill>
                <a:latin typeface="Arial" pitchFamily="34" charset="0"/>
              </a:defRPr>
            </a:lvl7pPr>
            <a:lvl8pPr marL="3426998" indent="-228468" defTabSz="931318" eaLnBrk="0" fontAlgn="base" hangingPunct="0">
              <a:spcBef>
                <a:spcPct val="0"/>
              </a:spcBef>
              <a:spcAft>
                <a:spcPct val="0"/>
              </a:spcAft>
              <a:defRPr>
                <a:solidFill>
                  <a:schemeClr val="tx1"/>
                </a:solidFill>
                <a:latin typeface="Arial" pitchFamily="34" charset="0"/>
              </a:defRPr>
            </a:lvl8pPr>
            <a:lvl9pPr marL="3883931" indent="-228468" defTabSz="931318" eaLnBrk="0" fontAlgn="base" hangingPunct="0">
              <a:spcBef>
                <a:spcPct val="0"/>
              </a:spcBef>
              <a:spcAft>
                <a:spcPct val="0"/>
              </a:spcAft>
              <a:defRPr>
                <a:solidFill>
                  <a:schemeClr val="tx1"/>
                </a:solidFill>
                <a:latin typeface="Arial" pitchFamily="34" charset="0"/>
              </a:defRPr>
            </a:lvl9pPr>
          </a:lstStyle>
          <a:p>
            <a:pPr eaLnBrk="1" hangingPunct="1"/>
            <a:fld id="{1F5935DC-6776-4312-8FFE-BEFD02D0F430}" type="slidenum">
              <a:rPr lang="en-US" smtClean="0">
                <a:latin typeface="Calibri" pitchFamily="34" charset="0"/>
              </a:rPr>
              <a:pPr eaLnBrk="1" hangingPunct="1"/>
              <a:t>26</a:t>
            </a:fld>
            <a:endParaRPr lang="en-US" dirty="0" smtClean="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18" eaLnBrk="0" hangingPunct="0">
              <a:defRPr>
                <a:solidFill>
                  <a:schemeClr val="tx1"/>
                </a:solidFill>
                <a:latin typeface="Arial" pitchFamily="34" charset="0"/>
              </a:defRPr>
            </a:lvl1pPr>
            <a:lvl2pPr marL="742516" indent="-285583" defTabSz="931318" eaLnBrk="0" hangingPunct="0">
              <a:defRPr>
                <a:solidFill>
                  <a:schemeClr val="tx1"/>
                </a:solidFill>
                <a:latin typeface="Arial" pitchFamily="34" charset="0"/>
              </a:defRPr>
            </a:lvl2pPr>
            <a:lvl3pPr marL="1142333" indent="-228468" defTabSz="931318" eaLnBrk="0" hangingPunct="0">
              <a:defRPr>
                <a:solidFill>
                  <a:schemeClr val="tx1"/>
                </a:solidFill>
                <a:latin typeface="Arial" pitchFamily="34" charset="0"/>
              </a:defRPr>
            </a:lvl3pPr>
            <a:lvl4pPr marL="1599266" indent="-228468" defTabSz="931318" eaLnBrk="0" hangingPunct="0">
              <a:defRPr>
                <a:solidFill>
                  <a:schemeClr val="tx1"/>
                </a:solidFill>
                <a:latin typeface="Arial" pitchFamily="34" charset="0"/>
              </a:defRPr>
            </a:lvl4pPr>
            <a:lvl5pPr marL="2056198" indent="-228468" defTabSz="931318" eaLnBrk="0" hangingPunct="0">
              <a:defRPr>
                <a:solidFill>
                  <a:schemeClr val="tx1"/>
                </a:solidFill>
                <a:latin typeface="Arial" pitchFamily="34" charset="0"/>
              </a:defRPr>
            </a:lvl5pPr>
            <a:lvl6pPr marL="2513133" indent="-228468" defTabSz="931318" eaLnBrk="0" fontAlgn="base" hangingPunct="0">
              <a:spcBef>
                <a:spcPct val="0"/>
              </a:spcBef>
              <a:spcAft>
                <a:spcPct val="0"/>
              </a:spcAft>
              <a:defRPr>
                <a:solidFill>
                  <a:schemeClr val="tx1"/>
                </a:solidFill>
                <a:latin typeface="Arial" pitchFamily="34" charset="0"/>
              </a:defRPr>
            </a:lvl6pPr>
            <a:lvl7pPr marL="2970064" indent="-228468" defTabSz="931318" eaLnBrk="0" fontAlgn="base" hangingPunct="0">
              <a:spcBef>
                <a:spcPct val="0"/>
              </a:spcBef>
              <a:spcAft>
                <a:spcPct val="0"/>
              </a:spcAft>
              <a:defRPr>
                <a:solidFill>
                  <a:schemeClr val="tx1"/>
                </a:solidFill>
                <a:latin typeface="Arial" pitchFamily="34" charset="0"/>
              </a:defRPr>
            </a:lvl7pPr>
            <a:lvl8pPr marL="3426998" indent="-228468" defTabSz="931318" eaLnBrk="0" fontAlgn="base" hangingPunct="0">
              <a:spcBef>
                <a:spcPct val="0"/>
              </a:spcBef>
              <a:spcAft>
                <a:spcPct val="0"/>
              </a:spcAft>
              <a:defRPr>
                <a:solidFill>
                  <a:schemeClr val="tx1"/>
                </a:solidFill>
                <a:latin typeface="Arial" pitchFamily="34" charset="0"/>
              </a:defRPr>
            </a:lvl8pPr>
            <a:lvl9pPr marL="3883931" indent="-228468" defTabSz="931318" eaLnBrk="0" fontAlgn="base" hangingPunct="0">
              <a:spcBef>
                <a:spcPct val="0"/>
              </a:spcBef>
              <a:spcAft>
                <a:spcPct val="0"/>
              </a:spcAft>
              <a:defRPr>
                <a:solidFill>
                  <a:schemeClr val="tx1"/>
                </a:solidFill>
                <a:latin typeface="Arial" pitchFamily="34" charset="0"/>
              </a:defRPr>
            </a:lvl9pPr>
          </a:lstStyle>
          <a:p>
            <a:pPr eaLnBrk="1" hangingPunct="1"/>
            <a:fld id="{9A935E43-00E2-4AB3-A6EA-7828427F3F7B}" type="slidenum">
              <a:rPr lang="en-US" smtClean="0">
                <a:latin typeface="Calibri" pitchFamily="34" charset="0"/>
              </a:rPr>
              <a:pPr eaLnBrk="1" hangingPunct="1"/>
              <a:t>27</a:t>
            </a:fld>
            <a:endParaRPr lang="en-US" dirty="0" smtClean="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18" eaLnBrk="0" hangingPunct="0">
              <a:defRPr>
                <a:solidFill>
                  <a:schemeClr val="tx1"/>
                </a:solidFill>
                <a:latin typeface="Arial" pitchFamily="34" charset="0"/>
              </a:defRPr>
            </a:lvl1pPr>
            <a:lvl2pPr marL="742516" indent="-285583" defTabSz="931318" eaLnBrk="0" hangingPunct="0">
              <a:defRPr>
                <a:solidFill>
                  <a:schemeClr val="tx1"/>
                </a:solidFill>
                <a:latin typeface="Arial" pitchFamily="34" charset="0"/>
              </a:defRPr>
            </a:lvl2pPr>
            <a:lvl3pPr marL="1142333" indent="-228468" defTabSz="931318" eaLnBrk="0" hangingPunct="0">
              <a:defRPr>
                <a:solidFill>
                  <a:schemeClr val="tx1"/>
                </a:solidFill>
                <a:latin typeface="Arial" pitchFamily="34" charset="0"/>
              </a:defRPr>
            </a:lvl3pPr>
            <a:lvl4pPr marL="1599266" indent="-228468" defTabSz="931318" eaLnBrk="0" hangingPunct="0">
              <a:defRPr>
                <a:solidFill>
                  <a:schemeClr val="tx1"/>
                </a:solidFill>
                <a:latin typeface="Arial" pitchFamily="34" charset="0"/>
              </a:defRPr>
            </a:lvl4pPr>
            <a:lvl5pPr marL="2056198" indent="-228468" defTabSz="931318" eaLnBrk="0" hangingPunct="0">
              <a:defRPr>
                <a:solidFill>
                  <a:schemeClr val="tx1"/>
                </a:solidFill>
                <a:latin typeface="Arial" pitchFamily="34" charset="0"/>
              </a:defRPr>
            </a:lvl5pPr>
            <a:lvl6pPr marL="2513133" indent="-228468" defTabSz="931318" eaLnBrk="0" fontAlgn="base" hangingPunct="0">
              <a:spcBef>
                <a:spcPct val="0"/>
              </a:spcBef>
              <a:spcAft>
                <a:spcPct val="0"/>
              </a:spcAft>
              <a:defRPr>
                <a:solidFill>
                  <a:schemeClr val="tx1"/>
                </a:solidFill>
                <a:latin typeface="Arial" pitchFamily="34" charset="0"/>
              </a:defRPr>
            </a:lvl6pPr>
            <a:lvl7pPr marL="2970064" indent="-228468" defTabSz="931318" eaLnBrk="0" fontAlgn="base" hangingPunct="0">
              <a:spcBef>
                <a:spcPct val="0"/>
              </a:spcBef>
              <a:spcAft>
                <a:spcPct val="0"/>
              </a:spcAft>
              <a:defRPr>
                <a:solidFill>
                  <a:schemeClr val="tx1"/>
                </a:solidFill>
                <a:latin typeface="Arial" pitchFamily="34" charset="0"/>
              </a:defRPr>
            </a:lvl7pPr>
            <a:lvl8pPr marL="3426998" indent="-228468" defTabSz="931318" eaLnBrk="0" fontAlgn="base" hangingPunct="0">
              <a:spcBef>
                <a:spcPct val="0"/>
              </a:spcBef>
              <a:spcAft>
                <a:spcPct val="0"/>
              </a:spcAft>
              <a:defRPr>
                <a:solidFill>
                  <a:schemeClr val="tx1"/>
                </a:solidFill>
                <a:latin typeface="Arial" pitchFamily="34" charset="0"/>
              </a:defRPr>
            </a:lvl8pPr>
            <a:lvl9pPr marL="3883931" indent="-228468" defTabSz="931318" eaLnBrk="0" fontAlgn="base" hangingPunct="0">
              <a:spcBef>
                <a:spcPct val="0"/>
              </a:spcBef>
              <a:spcAft>
                <a:spcPct val="0"/>
              </a:spcAft>
              <a:defRPr>
                <a:solidFill>
                  <a:schemeClr val="tx1"/>
                </a:solidFill>
                <a:latin typeface="Arial" pitchFamily="34" charset="0"/>
              </a:defRPr>
            </a:lvl9pPr>
          </a:lstStyle>
          <a:p>
            <a:pPr eaLnBrk="1" hangingPunct="1"/>
            <a:fld id="{7DE42B34-2446-4571-A2BF-2DEB086422DA}" type="slidenum">
              <a:rPr lang="en-US" smtClean="0">
                <a:latin typeface="Calibri" pitchFamily="34" charset="0"/>
              </a:rPr>
              <a:pPr eaLnBrk="1" hangingPunct="1"/>
              <a:t>28</a:t>
            </a:fld>
            <a:endParaRPr lang="en-US" dirty="0"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Good Neighbor Gap Trail is proposed to begin</a:t>
            </a:r>
            <a:r>
              <a:rPr lang="en-US" baseline="0" dirty="0" smtClean="0"/>
              <a:t> along </a:t>
            </a:r>
            <a:r>
              <a:rPr lang="en-US" dirty="0" smtClean="0"/>
              <a:t>State Road 50 west of Cortez Boulevard/ Cobb Rd and extend through Brooksville,</a:t>
            </a:r>
            <a:r>
              <a:rPr lang="en-US" baseline="0" dirty="0" smtClean="0"/>
              <a:t> to the beginning of the existing Good Neighbor Trail, located on South Main Street.  The proposed path runs through both Tom Varn and Bud McKethan Parks and also connects to downtown Brooksville. The total length of the proposed trail is currently 3.2 miles.</a:t>
            </a:r>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3</a:t>
            </a:fld>
            <a:endParaRPr lang="en-US" dirty="0"/>
          </a:p>
        </p:txBody>
      </p:sp>
    </p:spTree>
    <p:extLst>
      <p:ext uri="{BB962C8B-B14F-4D97-AF65-F5344CB8AC3E}">
        <p14:creationId xmlns:p14="http://schemas.microsoft.com/office/powerpoint/2010/main" val="489028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The purpose of the project is to </a:t>
            </a:r>
            <a:r>
              <a:rPr lang="en-US" dirty="0" smtClean="0">
                <a:solidFill>
                  <a:schemeClr val="tx1"/>
                </a:solidFill>
              </a:rPr>
              <a:t>complete a missing link in the statewide Coast to Coast Trail. This project will help provide safe, non-vehicular transportation and recreation to residents and visitors traveling within and beyond the study area. Potential project benefits include increased business activity, tourism, improved quality of life, improved public health and increased property values.</a:t>
            </a:r>
          </a:p>
          <a:p>
            <a:endParaRPr lang="en-US" dirty="0" smtClean="0"/>
          </a:p>
        </p:txBody>
      </p:sp>
      <p:sp>
        <p:nvSpPr>
          <p:cNvPr id="4" name="Slide Number Placeholder 3"/>
          <p:cNvSpPr>
            <a:spLocks noGrp="1"/>
          </p:cNvSpPr>
          <p:nvPr>
            <p:ph type="sldNum" sz="quarter" idx="10"/>
          </p:nvPr>
        </p:nvSpPr>
        <p:spPr/>
        <p:txBody>
          <a:bodyPr/>
          <a:lstStyle/>
          <a:p>
            <a:fld id="{35B30903-52C6-4EE2-95BB-6708EB8C7EA2}" type="slidenum">
              <a:rPr lang="en-US" smtClean="0"/>
              <a:t>4</a:t>
            </a:fld>
            <a:endParaRPr lang="en-US" dirty="0"/>
          </a:p>
        </p:txBody>
      </p:sp>
    </p:spTree>
    <p:extLst>
      <p:ext uri="{BB962C8B-B14F-4D97-AF65-F5344CB8AC3E}">
        <p14:creationId xmlns:p14="http://schemas.microsoft.com/office/powerpoint/2010/main" val="2728719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trail will complete a 3.2 mile Gap in the Coast to Coast Trail. When completed, the Coast to Coast Trail will be 250 miles long, spanning the state from coast to coast. </a:t>
            </a:r>
          </a:p>
          <a:p>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5</a:t>
            </a:fld>
            <a:endParaRPr lang="en-US" dirty="0"/>
          </a:p>
        </p:txBody>
      </p:sp>
    </p:spTree>
    <p:extLst>
      <p:ext uri="{BB962C8B-B14F-4D97-AF65-F5344CB8AC3E}">
        <p14:creationId xmlns:p14="http://schemas.microsoft.com/office/powerpoint/2010/main" val="1883643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earlier corridor and alignment study was completed in 2016 for the Hernando Citrus Metropolitan</a:t>
            </a:r>
            <a:r>
              <a:rPr lang="en-US" baseline="0" dirty="0" smtClean="0"/>
              <a:t> Planning Organization or M-P-O. </a:t>
            </a:r>
            <a:r>
              <a:rPr lang="en-US" dirty="0"/>
              <a:t>The study was conducted and approved and it serves as the basis for the </a:t>
            </a:r>
            <a:r>
              <a:rPr lang="en-US" dirty="0" err="1"/>
              <a:t>PD&amp;E</a:t>
            </a:r>
            <a:r>
              <a:rPr lang="en-US" dirty="0"/>
              <a:t>.</a:t>
            </a:r>
          </a:p>
        </p:txBody>
      </p:sp>
      <p:sp>
        <p:nvSpPr>
          <p:cNvPr id="4" name="Slide Number Placeholder 3"/>
          <p:cNvSpPr>
            <a:spLocks noGrp="1"/>
          </p:cNvSpPr>
          <p:nvPr>
            <p:ph type="sldNum" sz="quarter" idx="10"/>
          </p:nvPr>
        </p:nvSpPr>
        <p:spPr/>
        <p:txBody>
          <a:bodyPr/>
          <a:lstStyle/>
          <a:p>
            <a:fld id="{35B30903-52C6-4EE2-95BB-6708EB8C7EA2}" type="slidenum">
              <a:rPr lang="en-US" smtClean="0"/>
              <a:t>6</a:t>
            </a:fld>
            <a:endParaRPr lang="en-US" dirty="0"/>
          </a:p>
        </p:txBody>
      </p:sp>
    </p:spTree>
    <p:extLst>
      <p:ext uri="{BB962C8B-B14F-4D97-AF65-F5344CB8AC3E}">
        <p14:creationId xmlns:p14="http://schemas.microsoft.com/office/powerpoint/2010/main" val="3256691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baseline="0" dirty="0" smtClean="0">
                <a:solidFill>
                  <a:schemeClr val="tx1"/>
                </a:solidFill>
              </a:rPr>
              <a:t>The proposed alignment from the current PD&amp;E study deviates slightly from the </a:t>
            </a:r>
            <a:r>
              <a:rPr lang="en-US" baseline="0" dirty="0" err="1" smtClean="0">
                <a:solidFill>
                  <a:schemeClr val="tx1"/>
                </a:solidFill>
              </a:rPr>
              <a:t>MPO’s</a:t>
            </a:r>
            <a:r>
              <a:rPr lang="en-US" baseline="0" dirty="0" smtClean="0">
                <a:solidFill>
                  <a:schemeClr val="tx1"/>
                </a:solidFill>
              </a:rPr>
              <a:t> study preferred alignment in several areas. The deviations are at locations circled in yellow. These deviations were due to the result of the need to minimize right of way and business impacts and constructability issues. These differences are documented in the draft Preliminary Engineering Report which is on display at today’s hearing.</a:t>
            </a:r>
            <a:r>
              <a:rPr lang="en-US" dirty="0" smtClean="0">
                <a:solidFill>
                  <a:schemeClr val="tx1"/>
                </a:solidFill>
              </a:rPr>
              <a:t>  </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35B30903-52C6-4EE2-95BB-6708EB8C7EA2}" type="slidenum">
              <a:rPr lang="en-US" smtClean="0"/>
              <a:t>7</a:t>
            </a:fld>
            <a:endParaRPr lang="en-US" dirty="0"/>
          </a:p>
        </p:txBody>
      </p:sp>
    </p:spTree>
    <p:extLst>
      <p:ext uri="{BB962C8B-B14F-4D97-AF65-F5344CB8AC3E}">
        <p14:creationId xmlns:p14="http://schemas.microsoft.com/office/powerpoint/2010/main" val="3581721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Depending on the location along the trail, various types</a:t>
            </a:r>
            <a:r>
              <a:rPr lang="en-US" baseline="0" dirty="0" smtClean="0"/>
              <a:t> of trail typical sections will be utilized.  This is an example of an </a:t>
            </a:r>
            <a:r>
              <a:rPr lang="en-US" b="0" baseline="0" dirty="0" smtClean="0">
                <a:solidFill>
                  <a:srgbClr val="FF0000"/>
                </a:solidFill>
              </a:rPr>
              <a:t>urban</a:t>
            </a:r>
            <a:r>
              <a:rPr lang="en-US" baseline="0" dirty="0" smtClean="0">
                <a:solidFill>
                  <a:srgbClr val="FF0000"/>
                </a:solidFill>
              </a:rPr>
              <a:t> </a:t>
            </a:r>
            <a:r>
              <a:rPr lang="en-US" baseline="0" dirty="0" smtClean="0"/>
              <a:t>trail typical section, which will be used in many areas along the proposed trail where the existing roadway has curb and gutter. </a:t>
            </a:r>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8</a:t>
            </a:fld>
            <a:endParaRPr lang="en-US" dirty="0"/>
          </a:p>
        </p:txBody>
      </p:sp>
    </p:spTree>
    <p:extLst>
      <p:ext uri="{BB962C8B-B14F-4D97-AF65-F5344CB8AC3E}">
        <p14:creationId xmlns:p14="http://schemas.microsoft.com/office/powerpoint/2010/main" val="3581721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examples of rural trail typical sections, which will be used along West Jefferson Street,</a:t>
            </a:r>
            <a:r>
              <a:rPr lang="en-US" baseline="0" dirty="0" smtClean="0"/>
              <a:t> east of Cobb Road, where the existing right of way is wider and drainage is handled by ditches.</a:t>
            </a:r>
            <a:endParaRPr lang="en-US" dirty="0"/>
          </a:p>
        </p:txBody>
      </p:sp>
      <p:sp>
        <p:nvSpPr>
          <p:cNvPr id="4" name="Slide Number Placeholder 3"/>
          <p:cNvSpPr>
            <a:spLocks noGrp="1"/>
          </p:cNvSpPr>
          <p:nvPr>
            <p:ph type="sldNum" sz="quarter" idx="10"/>
          </p:nvPr>
        </p:nvSpPr>
        <p:spPr/>
        <p:txBody>
          <a:bodyPr/>
          <a:lstStyle/>
          <a:p>
            <a:fld id="{35B30903-52C6-4EE2-95BB-6708EB8C7EA2}" type="slidenum">
              <a:rPr lang="en-US" smtClean="0"/>
              <a:t>9</a:t>
            </a:fld>
            <a:endParaRPr lang="en-US" dirty="0"/>
          </a:p>
        </p:txBody>
      </p:sp>
    </p:spTree>
    <p:extLst>
      <p:ext uri="{BB962C8B-B14F-4D97-AF65-F5344CB8AC3E}">
        <p14:creationId xmlns:p14="http://schemas.microsoft.com/office/powerpoint/2010/main" val="1567108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F2FEE1-A089-4DA1-941D-A0D4A9D9B535}" type="datetimeFigureOut">
              <a:rPr lang="en-US" smtClean="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4D05E0-A2AC-49E3-8ECE-2F4ABD2A78E6}" type="slidenum">
              <a:rPr lang="en-US" smtClean="0"/>
              <a:t>‹#›</a:t>
            </a:fld>
            <a:endParaRPr lang="en-US" dirty="0"/>
          </a:p>
        </p:txBody>
      </p:sp>
    </p:spTree>
    <p:extLst>
      <p:ext uri="{BB962C8B-B14F-4D97-AF65-F5344CB8AC3E}">
        <p14:creationId xmlns:p14="http://schemas.microsoft.com/office/powerpoint/2010/main" val="8338357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F2FEE1-A089-4DA1-941D-A0D4A9D9B535}" type="datetimeFigureOut">
              <a:rPr lang="en-US" smtClean="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4D05E0-A2AC-49E3-8ECE-2F4ABD2A78E6}" type="slidenum">
              <a:rPr lang="en-US" smtClean="0"/>
              <a:t>‹#›</a:t>
            </a:fld>
            <a:endParaRPr lang="en-US" dirty="0"/>
          </a:p>
        </p:txBody>
      </p:sp>
    </p:spTree>
    <p:extLst>
      <p:ext uri="{BB962C8B-B14F-4D97-AF65-F5344CB8AC3E}">
        <p14:creationId xmlns:p14="http://schemas.microsoft.com/office/powerpoint/2010/main" val="3674827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F2FEE1-A089-4DA1-941D-A0D4A9D9B535}" type="datetimeFigureOut">
              <a:rPr lang="en-US" smtClean="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4D05E0-A2AC-49E3-8ECE-2F4ABD2A78E6}" type="slidenum">
              <a:rPr lang="en-US" smtClean="0"/>
              <a:t>‹#›</a:t>
            </a:fld>
            <a:endParaRPr lang="en-US" dirty="0"/>
          </a:p>
        </p:txBody>
      </p:sp>
    </p:spTree>
    <p:extLst>
      <p:ext uri="{BB962C8B-B14F-4D97-AF65-F5344CB8AC3E}">
        <p14:creationId xmlns:p14="http://schemas.microsoft.com/office/powerpoint/2010/main" val="354769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F2FEE1-A089-4DA1-941D-A0D4A9D9B535}" type="datetimeFigureOut">
              <a:rPr lang="en-US" smtClean="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4D05E0-A2AC-49E3-8ECE-2F4ABD2A78E6}" type="slidenum">
              <a:rPr lang="en-US" smtClean="0"/>
              <a:t>‹#›</a:t>
            </a:fld>
            <a:endParaRPr lang="en-US" dirty="0"/>
          </a:p>
        </p:txBody>
      </p:sp>
    </p:spTree>
    <p:extLst>
      <p:ext uri="{BB962C8B-B14F-4D97-AF65-F5344CB8AC3E}">
        <p14:creationId xmlns:p14="http://schemas.microsoft.com/office/powerpoint/2010/main" val="332606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153400" cy="944562"/>
          </a:xfrm>
        </p:spPr>
        <p:txBody>
          <a:bodyPr>
            <a:normAutofit/>
          </a:bodyPr>
          <a:lstStyle>
            <a:lvl1pPr algn="r">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17637"/>
            <a:ext cx="8229600" cy="4525963"/>
          </a:xfrm>
        </p:spPr>
        <p:txBody>
          <a:bodyPr/>
          <a:lstStyle>
            <a:lvl1pPr>
              <a:defRPr sz="3000">
                <a:solidFill>
                  <a:schemeClr val="accent5">
                    <a:lumMod val="7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4F2FEE1-A089-4DA1-941D-A0D4A9D9B535}" type="datetimeFigureOut">
              <a:rPr lang="en-US" smtClean="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4D05E0-A2AC-49E3-8ECE-2F4ABD2A78E6}" type="slidenum">
              <a:rPr lang="en-US" smtClean="0"/>
              <a:t>‹#›</a:t>
            </a:fld>
            <a:endParaRPr lang="en-US" dirty="0"/>
          </a:p>
        </p:txBody>
      </p:sp>
    </p:spTree>
    <p:extLst>
      <p:ext uri="{BB962C8B-B14F-4D97-AF65-F5344CB8AC3E}">
        <p14:creationId xmlns:p14="http://schemas.microsoft.com/office/powerpoint/2010/main" val="27918881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F2FEE1-A089-4DA1-941D-A0D4A9D9B535}" type="datetimeFigureOut">
              <a:rPr lang="en-US" smtClean="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4D05E0-A2AC-49E3-8ECE-2F4ABD2A78E6}" type="slidenum">
              <a:rPr lang="en-US" smtClean="0"/>
              <a:t>‹#›</a:t>
            </a:fld>
            <a:endParaRPr lang="en-US" dirty="0"/>
          </a:p>
        </p:txBody>
      </p:sp>
    </p:spTree>
    <p:extLst>
      <p:ext uri="{BB962C8B-B14F-4D97-AF65-F5344CB8AC3E}">
        <p14:creationId xmlns:p14="http://schemas.microsoft.com/office/powerpoint/2010/main" val="17629958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F2FEE1-A089-4DA1-941D-A0D4A9D9B535}" type="datetimeFigureOut">
              <a:rPr lang="en-US" smtClean="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4D05E0-A2AC-49E3-8ECE-2F4ABD2A78E6}" type="slidenum">
              <a:rPr lang="en-US" smtClean="0"/>
              <a:t>‹#›</a:t>
            </a:fld>
            <a:endParaRPr lang="en-US" dirty="0"/>
          </a:p>
        </p:txBody>
      </p:sp>
    </p:spTree>
    <p:extLst>
      <p:ext uri="{BB962C8B-B14F-4D97-AF65-F5344CB8AC3E}">
        <p14:creationId xmlns:p14="http://schemas.microsoft.com/office/powerpoint/2010/main" val="183426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F2FEE1-A089-4DA1-941D-A0D4A9D9B535}" type="datetimeFigureOut">
              <a:rPr lang="en-US" smtClean="0"/>
              <a:t>3/6/2019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4D05E0-A2AC-49E3-8ECE-2F4ABD2A78E6}" type="slidenum">
              <a:rPr lang="en-US" smtClean="0"/>
              <a:t>‹#›</a:t>
            </a:fld>
            <a:endParaRPr lang="en-US" dirty="0"/>
          </a:p>
        </p:txBody>
      </p:sp>
    </p:spTree>
    <p:extLst>
      <p:ext uri="{BB962C8B-B14F-4D97-AF65-F5344CB8AC3E}">
        <p14:creationId xmlns:p14="http://schemas.microsoft.com/office/powerpoint/2010/main" val="2711308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F2FEE1-A089-4DA1-941D-A0D4A9D9B535}" type="datetimeFigureOut">
              <a:rPr lang="en-US" smtClean="0"/>
              <a:t>3/6/2019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4D05E0-A2AC-49E3-8ECE-2F4ABD2A78E6}" type="slidenum">
              <a:rPr lang="en-US" smtClean="0"/>
              <a:t>‹#›</a:t>
            </a:fld>
            <a:endParaRPr lang="en-US" dirty="0"/>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9250" y="1992082"/>
            <a:ext cx="8915400" cy="3121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635036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F2FEE1-A089-4DA1-941D-A0D4A9D9B535}" type="datetimeFigureOut">
              <a:rPr lang="en-US" smtClean="0"/>
              <a:t>3/6/2019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4D05E0-A2AC-49E3-8ECE-2F4ABD2A78E6}" type="slidenum">
              <a:rPr lang="en-US" smtClean="0"/>
              <a:t>‹#›</a:t>
            </a:fld>
            <a:endParaRPr lang="en-US" dirty="0"/>
          </a:p>
        </p:txBody>
      </p:sp>
    </p:spTree>
    <p:extLst>
      <p:ext uri="{BB962C8B-B14F-4D97-AF65-F5344CB8AC3E}">
        <p14:creationId xmlns:p14="http://schemas.microsoft.com/office/powerpoint/2010/main" val="1499815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F2FEE1-A089-4DA1-941D-A0D4A9D9B535}" type="datetimeFigureOut">
              <a:rPr lang="en-US" smtClean="0"/>
              <a:t>3/6/2019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4D05E0-A2AC-49E3-8ECE-2F4ABD2A78E6}" type="slidenum">
              <a:rPr lang="en-US" smtClean="0"/>
              <a:t>‹#›</a:t>
            </a:fld>
            <a:endParaRPr lang="en-US" dirty="0"/>
          </a:p>
        </p:txBody>
      </p:sp>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91" y="1149924"/>
            <a:ext cx="9077694" cy="507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261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F2FEE1-A089-4DA1-941D-A0D4A9D9B535}" type="datetimeFigureOut">
              <a:rPr lang="en-US" smtClean="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4D05E0-A2AC-49E3-8ECE-2F4ABD2A78E6}" type="slidenum">
              <a:rPr lang="en-US" smtClean="0"/>
              <a:t>‹#›</a:t>
            </a:fld>
            <a:endParaRPr lang="en-US" dirty="0"/>
          </a:p>
        </p:txBody>
      </p:sp>
    </p:spTree>
    <p:extLst>
      <p:ext uri="{BB962C8B-B14F-4D97-AF65-F5344CB8AC3E}">
        <p14:creationId xmlns:p14="http://schemas.microsoft.com/office/powerpoint/2010/main" val="277539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7" name="Picture 3" descr="\\Vswes-fs\data\PROJECT\5167733_001\_PD&amp;E FileCabinet\F.PublicInvolvement\F.10-PublicHearing\6_Presentation\Supporting Graphics\PowerPoint Slide Template_01.png"/>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t="2084" b="14167"/>
          <a:stretch/>
        </p:blipFill>
        <p:spPr bwMode="auto">
          <a:xfrm>
            <a:off x="0" y="0"/>
            <a:ext cx="9144000" cy="6126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762000" y="122238"/>
            <a:ext cx="8229600" cy="7921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41437"/>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2FEE1-A089-4DA1-941D-A0D4A9D9B535}" type="datetimeFigureOut">
              <a:rPr lang="en-US" smtClean="0"/>
              <a:t>3/6/2019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858000" y="6356350"/>
            <a:ext cx="2133600" cy="365125"/>
          </a:xfrm>
          <a:prstGeom prst="rect">
            <a:avLst/>
          </a:prstGeom>
        </p:spPr>
        <p:txBody>
          <a:bodyPr vert="horz" lIns="91440" tIns="45720" rIns="91440" bIns="45720" rtlCol="0" anchor="ctr"/>
          <a:lstStyle>
            <a:lvl1pPr algn="r">
              <a:defRPr sz="1600" b="1">
                <a:solidFill>
                  <a:schemeClr val="tx1"/>
                </a:solidFill>
              </a:defRPr>
            </a:lvl1pPr>
          </a:lstStyle>
          <a:p>
            <a:fld id="{824D05E0-A2AC-49E3-8ECE-2F4ABD2A78E6}" type="slidenum">
              <a:rPr lang="en-US" smtClean="0"/>
              <a:pPr/>
              <a:t>‹#›</a:t>
            </a:fld>
            <a:endParaRPr lang="en-US" dirty="0"/>
          </a:p>
        </p:txBody>
      </p:sp>
      <p:sp>
        <p:nvSpPr>
          <p:cNvPr id="7" name="TextBox 6"/>
          <p:cNvSpPr txBox="1"/>
          <p:nvPr userDrawn="1"/>
        </p:nvSpPr>
        <p:spPr>
          <a:xfrm>
            <a:off x="114300" y="6577148"/>
            <a:ext cx="5638800" cy="238527"/>
          </a:xfrm>
          <a:prstGeom prst="rect">
            <a:avLst/>
          </a:prstGeom>
          <a:noFill/>
        </p:spPr>
        <p:txBody>
          <a:bodyPr wrap="square" rtlCol="0">
            <a:spAutoFit/>
          </a:bodyPr>
          <a:lstStyle/>
          <a:p>
            <a:r>
              <a:rPr lang="en-US" sz="900" dirty="0" smtClean="0">
                <a:solidFill>
                  <a:schemeClr val="tx1">
                    <a:lumMod val="65000"/>
                    <a:lumOff val="35000"/>
                  </a:schemeClr>
                </a:solidFill>
              </a:rPr>
              <a:t>PUBLIC HEARING  I  MARCH</a:t>
            </a:r>
            <a:r>
              <a:rPr lang="en-US" sz="900" baseline="0" dirty="0" smtClean="0">
                <a:solidFill>
                  <a:schemeClr val="tx1">
                    <a:lumMod val="65000"/>
                    <a:lumOff val="35000"/>
                  </a:schemeClr>
                </a:solidFill>
              </a:rPr>
              <a:t> 14, 2019  I  </a:t>
            </a:r>
            <a:r>
              <a:rPr lang="en-US" sz="900" dirty="0" smtClean="0">
                <a:solidFill>
                  <a:schemeClr val="tx1">
                    <a:lumMod val="65000"/>
                    <a:lumOff val="35000"/>
                  </a:schemeClr>
                </a:solidFill>
              </a:rPr>
              <a:t>Good Neighbor Trail Gap Project Development &amp; Environment (</a:t>
            </a:r>
            <a:r>
              <a:rPr lang="en-US" sz="900" dirty="0" err="1" smtClean="0">
                <a:solidFill>
                  <a:schemeClr val="tx1">
                    <a:lumMod val="65000"/>
                    <a:lumOff val="35000"/>
                  </a:schemeClr>
                </a:solidFill>
              </a:rPr>
              <a:t>PD&amp;E</a:t>
            </a:r>
            <a:r>
              <a:rPr lang="en-US" sz="900" dirty="0" smtClean="0">
                <a:solidFill>
                  <a:schemeClr val="tx1">
                    <a:lumMod val="65000"/>
                    <a:lumOff val="35000"/>
                  </a:schemeClr>
                </a:solidFill>
              </a:rPr>
              <a:t>) Study </a:t>
            </a:r>
            <a:endParaRPr lang="en-US" sz="900" dirty="0">
              <a:solidFill>
                <a:schemeClr val="tx1">
                  <a:lumMod val="65000"/>
                  <a:lumOff val="35000"/>
                </a:schemeClr>
              </a:solidFill>
            </a:endParaRPr>
          </a:p>
        </p:txBody>
      </p:sp>
    </p:spTree>
    <p:extLst>
      <p:ext uri="{BB962C8B-B14F-4D97-AF65-F5344CB8AC3E}">
        <p14:creationId xmlns:p14="http://schemas.microsoft.com/office/powerpoint/2010/main" val="2040155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iming>
    <p:tnLst>
      <p:par>
        <p:cTn id="1" dur="indefinite" restart="never" nodeType="tmRoot"/>
      </p:par>
    </p:tnLst>
  </p:timing>
  <p:txStyles>
    <p:titleStyle>
      <a:lvl1pPr algn="r" defTabSz="914400" rtl="0" eaLnBrk="1" latinLnBrk="0" hangingPunct="1">
        <a:spcBef>
          <a:spcPct val="0"/>
        </a:spcBef>
        <a:buNone/>
        <a:defRPr sz="3200" b="1" kern="1200">
          <a:solidFill>
            <a:schemeClr val="bg1">
              <a:lumMod val="95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audio" Target="../media/audio11.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audio" Target="../media/audio12.wav"/><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13.wav"/><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audio" Target="../media/audio14.wav"/><Relationship Id="rId7" Type="http://schemas.openxmlformats.org/officeDocument/2006/relationships/audio" Target="../media/audio14.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audio" Target="../media/audio15.wav"/><Relationship Id="rId7" Type="http://schemas.openxmlformats.org/officeDocument/2006/relationships/audio" Target="../media/audio15.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audio" Target="../media/audio16.wav"/><Relationship Id="rId7" Type="http://schemas.openxmlformats.org/officeDocument/2006/relationships/audio" Target="../media/audio16.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17.wav"/><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audio" Target="../media/audio20.wav"/></Relationships>
</file>

<file path=ppt/slides/_rels/slide21.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21.wav"/><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2.wav"/><Relationship Id="rId7"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9.jpe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audio" Target="../media/audio8.wav"/><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Vswes-fs\data\PROJECT\5167733_001\_PD&amp;E FileCabinet\F.PublicInvolvement\F.10-PublicHearing\6_Presentation\Supporting Graphics\PowerPoint Cover_01.png"/>
          <p:cNvPicPr>
            <a:picLocks noChangeAspect="1" noChangeArrowheads="1"/>
          </p:cNvPicPr>
          <p:nvPr/>
        </p:nvPicPr>
        <p:blipFill rotWithShape="1">
          <a:blip r:embed="rId4">
            <a:extLst>
              <a:ext uri="{28A0092B-C50C-407E-A947-70E740481C1C}">
                <a14:useLocalDpi xmlns:a14="http://schemas.microsoft.com/office/drawing/2010/main" val="0"/>
              </a:ext>
            </a:extLst>
          </a:blip>
          <a:srcRect t="2084" b="4167"/>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143000" y="4343400"/>
            <a:ext cx="4724400" cy="609600"/>
          </a:xfrm>
          <a:prstGeom prst="roundRect">
            <a:avLst/>
          </a:prstGeom>
          <a:solidFill>
            <a:schemeClr val="bg1"/>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 y="1905000"/>
            <a:ext cx="7010400" cy="2057400"/>
          </a:xfrm>
        </p:spPr>
        <p:txBody>
          <a:bodyPr>
            <a:normAutofit fontScale="90000"/>
          </a:bodyPr>
          <a:lstStyle/>
          <a:p>
            <a:pPr algn="ctr">
              <a:spcBef>
                <a:spcPts val="0"/>
              </a:spcBef>
            </a:pPr>
            <a:r>
              <a:rPr lang="en-US" sz="8000" b="1" spc="300" dirty="0" smtClean="0">
                <a:solidFill>
                  <a:schemeClr val="bg1"/>
                </a:solidFill>
              </a:rPr>
              <a:t>Welcome</a:t>
            </a:r>
            <a:r>
              <a:rPr lang="en-US" dirty="0" smtClean="0"/>
              <a:t/>
            </a:r>
            <a:br>
              <a:rPr lang="en-US" dirty="0" smtClean="0"/>
            </a:br>
            <a:r>
              <a:rPr lang="en-US" sz="3100" i="1" dirty="0" smtClean="0">
                <a:solidFill>
                  <a:schemeClr val="bg1"/>
                </a:solidFill>
              </a:rPr>
              <a:t>to the </a:t>
            </a:r>
            <a:r>
              <a:rPr lang="en-US" dirty="0" smtClean="0">
                <a:solidFill>
                  <a:schemeClr val="bg1"/>
                </a:solidFill>
              </a:rPr>
              <a:t/>
            </a:r>
            <a:br>
              <a:rPr lang="en-US" dirty="0" smtClean="0">
                <a:solidFill>
                  <a:schemeClr val="bg1"/>
                </a:solidFill>
              </a:rPr>
            </a:br>
            <a:r>
              <a:rPr lang="en-US" sz="4900" b="1" dirty="0" smtClean="0">
                <a:solidFill>
                  <a:schemeClr val="bg1"/>
                </a:solidFill>
              </a:rPr>
              <a:t>PUBLIC HEARING</a:t>
            </a:r>
            <a:endParaRPr lang="en-US" sz="4900" b="1" dirty="0">
              <a:solidFill>
                <a:schemeClr val="bg1"/>
              </a:solidFill>
            </a:endParaRPr>
          </a:p>
        </p:txBody>
      </p:sp>
      <p:sp>
        <p:nvSpPr>
          <p:cNvPr id="3" name="Subtitle 2"/>
          <p:cNvSpPr>
            <a:spLocks noGrp="1"/>
          </p:cNvSpPr>
          <p:nvPr>
            <p:ph type="subTitle" idx="1"/>
          </p:nvPr>
        </p:nvSpPr>
        <p:spPr>
          <a:xfrm>
            <a:off x="152400" y="6186056"/>
            <a:ext cx="3581400" cy="571500"/>
          </a:xfrm>
        </p:spPr>
        <p:txBody>
          <a:bodyPr>
            <a:noAutofit/>
          </a:bodyPr>
          <a:lstStyle/>
          <a:p>
            <a:pPr algn="l">
              <a:spcBef>
                <a:spcPts val="0"/>
              </a:spcBef>
            </a:pPr>
            <a:r>
              <a:rPr lang="en-US" sz="1400" b="1" dirty="0" smtClean="0">
                <a:solidFill>
                  <a:schemeClr val="tx1">
                    <a:lumMod val="65000"/>
                    <a:lumOff val="35000"/>
                  </a:schemeClr>
                </a:solidFill>
              </a:rPr>
              <a:t>Hernando County, Florida</a:t>
            </a:r>
          </a:p>
          <a:p>
            <a:pPr algn="l">
              <a:spcBef>
                <a:spcPts val="0"/>
              </a:spcBef>
            </a:pPr>
            <a:r>
              <a:rPr lang="en-US" sz="1400" b="1" dirty="0" smtClean="0">
                <a:solidFill>
                  <a:schemeClr val="tx1">
                    <a:lumMod val="65000"/>
                    <a:lumOff val="35000"/>
                  </a:schemeClr>
                </a:solidFill>
              </a:rPr>
              <a:t>Work Program Item Segment No.:  </a:t>
            </a:r>
            <a:r>
              <a:rPr lang="en-US" sz="1400" dirty="0" smtClean="0">
                <a:solidFill>
                  <a:schemeClr val="tx1">
                    <a:lumMod val="65000"/>
                    <a:lumOff val="35000"/>
                  </a:schemeClr>
                </a:solidFill>
              </a:rPr>
              <a:t>437264-2</a:t>
            </a:r>
          </a:p>
        </p:txBody>
      </p:sp>
      <p:sp>
        <p:nvSpPr>
          <p:cNvPr id="6" name="Subtitle 2"/>
          <p:cNvSpPr txBox="1">
            <a:spLocks/>
          </p:cNvSpPr>
          <p:nvPr/>
        </p:nvSpPr>
        <p:spPr>
          <a:xfrm>
            <a:off x="5257800" y="6400800"/>
            <a:ext cx="1676400"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lnSpc>
                <a:spcPts val="1800"/>
              </a:lnSpc>
              <a:spcBef>
                <a:spcPts val="0"/>
              </a:spcBef>
            </a:pPr>
            <a:r>
              <a:rPr lang="en-US" sz="1400" b="1" dirty="0" smtClean="0">
                <a:solidFill>
                  <a:schemeClr val="tx1">
                    <a:lumMod val="65000"/>
                    <a:lumOff val="35000"/>
                  </a:schemeClr>
                </a:solidFill>
              </a:rPr>
              <a:t>March 14, 2019</a:t>
            </a:r>
            <a:endParaRPr lang="en-US" sz="1400" dirty="0">
              <a:solidFill>
                <a:schemeClr val="tx1">
                  <a:lumMod val="65000"/>
                  <a:lumOff val="35000"/>
                </a:schemeClr>
              </a:solidFill>
            </a:endParaRPr>
          </a:p>
        </p:txBody>
      </p:sp>
      <p:sp>
        <p:nvSpPr>
          <p:cNvPr id="10" name="Title 1"/>
          <p:cNvSpPr txBox="1">
            <a:spLocks/>
          </p:cNvSpPr>
          <p:nvPr/>
        </p:nvSpPr>
        <p:spPr>
          <a:xfrm>
            <a:off x="0" y="4343400"/>
            <a:ext cx="7010400" cy="609600"/>
          </a:xfrm>
          <a:prstGeom prst="rect">
            <a:avLst/>
          </a:prstGeom>
        </p:spPr>
        <p:txBody>
          <a:bodyPr vert="horz" lIns="91440" tIns="45720" rIns="91440" bIns="45720" rtlCol="0" anchor="ctr">
            <a:normAutofit fontScale="97500"/>
          </a:bodyPr>
          <a:lstStyle>
            <a:lvl1pPr algn="r" defTabSz="914400" rtl="0" eaLnBrk="1" latinLnBrk="0" hangingPunct="1">
              <a:spcBef>
                <a:spcPct val="0"/>
              </a:spcBef>
              <a:buNone/>
              <a:defRPr sz="3200" b="1" kern="1200">
                <a:solidFill>
                  <a:schemeClr val="bg1">
                    <a:lumMod val="95000"/>
                  </a:schemeClr>
                </a:solidFill>
                <a:latin typeface="+mj-lt"/>
                <a:ea typeface="+mj-ea"/>
                <a:cs typeface="+mj-cs"/>
              </a:defRPr>
            </a:lvl1pPr>
          </a:lstStyle>
          <a:p>
            <a:pPr algn="ctr">
              <a:spcBef>
                <a:spcPts val="0"/>
              </a:spcBef>
            </a:pPr>
            <a:r>
              <a:rPr lang="en-US" sz="2250" dirty="0" smtClean="0">
                <a:solidFill>
                  <a:schemeClr val="accent5">
                    <a:lumMod val="75000"/>
                  </a:schemeClr>
                </a:solidFill>
              </a:rPr>
              <a:t>Good Neighbor Trail Gap PD&amp;E Study</a:t>
            </a:r>
            <a:endParaRPr lang="en-US" sz="2250" dirty="0">
              <a:solidFill>
                <a:schemeClr val="accent5">
                  <a:lumMod val="75000"/>
                </a:schemeClr>
              </a:solidFill>
            </a:endParaRPr>
          </a:p>
        </p:txBody>
      </p:sp>
      <p:grpSp>
        <p:nvGrpSpPr>
          <p:cNvPr id="9" name="Group 8"/>
          <p:cNvGrpSpPr/>
          <p:nvPr/>
        </p:nvGrpSpPr>
        <p:grpSpPr>
          <a:xfrm>
            <a:off x="-3" y="0"/>
            <a:ext cx="9144003" cy="6877050"/>
            <a:chOff x="-3" y="0"/>
            <a:chExt cx="9144003" cy="6877050"/>
          </a:xfrm>
        </p:grpSpPr>
        <p:grpSp>
          <p:nvGrpSpPr>
            <p:cNvPr id="8" name="Group 7"/>
            <p:cNvGrpSpPr/>
            <p:nvPr/>
          </p:nvGrpSpPr>
          <p:grpSpPr>
            <a:xfrm>
              <a:off x="-3" y="0"/>
              <a:ext cx="9144003" cy="6877050"/>
              <a:chOff x="-3" y="0"/>
              <a:chExt cx="9144003" cy="6877050"/>
            </a:xfrm>
          </p:grpSpPr>
          <p:pic>
            <p:nvPicPr>
              <p:cNvPr id="1026" name="Picture 2" descr="\\Vswes-fs\data\PROJECT\5167733_001\_PD&amp;E FileCabinet\F.PublicInvolvement\F.10-PublicHearing\SCRAPBOOK\Graphics\GNT_Display_Board_Welcome Boar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0462"/>
              <a:stretch/>
            </p:blipFill>
            <p:spPr bwMode="auto">
              <a:xfrm>
                <a:off x="-2" y="0"/>
                <a:ext cx="9144001" cy="1181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990600"/>
                <a:ext cx="9144000" cy="275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Vswes-fs\data\PROJECT\5167733_001\_PD&amp;E FileCabinet\F.PublicInvolvement\F.10-PublicHearing\SCRAPBOOK\Graphics\GNT_Display_Board_Welcome Boar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8214" b="-1"/>
              <a:stretch/>
            </p:blipFill>
            <p:spPr bwMode="auto">
              <a:xfrm>
                <a:off x="-3" y="3695700"/>
                <a:ext cx="9144001" cy="31813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Vswes-fs\data\PROJECT\5167733_001\_PD&amp;E FileCabinet\F.PublicInvolvement\F.10-PublicHearing\SCRAPBOOK\Graphics\GNT_Display_Board_Welcome Board.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666" t="19590" r="21389" b="52836"/>
            <a:stretch/>
          </p:blipFill>
          <p:spPr bwMode="auto">
            <a:xfrm>
              <a:off x="1311729" y="1511300"/>
              <a:ext cx="6545942" cy="2095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7414355"/>
      </p:ext>
    </p:extLst>
  </p:cSld>
  <p:clrMapOvr>
    <a:masterClrMapping/>
  </p:clrMapOvr>
  <mc:AlternateContent xmlns:mc="http://schemas.openxmlformats.org/markup-compatibility/2006" xmlns:p14="http://schemas.microsoft.com/office/powerpoint/2010/main">
    <mc:Choice Requires="p14">
      <p:transition p14:dur="250" advClick="0" advTm="34000">
        <p:sndAc>
          <p:stSnd>
            <p:snd r:embed="rId3" name="Slide_1.wav"/>
          </p:stSnd>
        </p:sndAc>
      </p:transition>
    </mc:Choice>
    <mc:Fallback xmlns="">
      <p:transition advClick="0" advTm="34000">
        <p:sndAc>
          <p:stSnd>
            <p:snd r:embed="rId8" name="Slide_1.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038"/>
            <a:ext cx="8153400" cy="944562"/>
          </a:xfrm>
        </p:spPr>
        <p:txBody>
          <a:bodyPr/>
          <a:lstStyle/>
          <a:p>
            <a:r>
              <a:rPr lang="en-US" dirty="0" smtClean="0"/>
              <a:t>Proposed Trail Bridge over Cortez Blvd</a:t>
            </a:r>
            <a:endParaRPr lang="en-US" dirty="0"/>
          </a:p>
        </p:txBody>
      </p:sp>
      <p:sp>
        <p:nvSpPr>
          <p:cNvPr id="6" name="Slide Number Placeholder 5"/>
          <p:cNvSpPr>
            <a:spLocks noGrp="1"/>
          </p:cNvSpPr>
          <p:nvPr>
            <p:ph type="sldNum" sz="quarter" idx="4294967295"/>
          </p:nvPr>
        </p:nvSpPr>
        <p:spPr>
          <a:xfrm>
            <a:off x="8534400" y="6492875"/>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10</a:t>
            </a:fld>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143000"/>
            <a:ext cx="7138988" cy="5316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0573321"/>
      </p:ext>
    </p:extLst>
  </p:cSld>
  <p:clrMapOvr>
    <a:masterClrMapping/>
  </p:clrMapOvr>
  <p:transition spd="slow" advClick="0" advTm="11000">
    <p:circle/>
    <p:sndAc>
      <p:stSnd>
        <p:snd r:embed="rId3" name="Slide_10.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038"/>
            <a:ext cx="8153400" cy="944562"/>
          </a:xfrm>
        </p:spPr>
        <p:txBody>
          <a:bodyPr/>
          <a:lstStyle/>
          <a:p>
            <a:r>
              <a:rPr lang="en-US" dirty="0" smtClean="0"/>
              <a:t>Proposed Trail Bridge over Cortez Blvd</a:t>
            </a:r>
            <a:endParaRPr lang="en-US" dirty="0"/>
          </a:p>
        </p:txBody>
      </p:sp>
      <p:sp>
        <p:nvSpPr>
          <p:cNvPr id="6" name="Slide Number Placeholder 5"/>
          <p:cNvSpPr>
            <a:spLocks noGrp="1"/>
          </p:cNvSpPr>
          <p:nvPr>
            <p:ph type="sldNum" sz="quarter" idx="4294967295"/>
          </p:nvPr>
        </p:nvSpPr>
        <p:spPr>
          <a:xfrm>
            <a:off x="8534400" y="6492875"/>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11</a:t>
            </a:fld>
            <a:endParaRPr lang="en-US" dirty="0"/>
          </a:p>
        </p:txBody>
      </p:sp>
      <p:pic>
        <p:nvPicPr>
          <p:cNvPr id="3" name="Picture 2" descr="\\Vswes-fs\data\PROJECT\5167733_001\_PD&amp;E FileCabinet\F.PublicInvolvement\F.10-PublicHearing\6_Presentation\Supporting Graphics\Renderings &amp; Typicals\CortezBvld_SteelBridge_0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19150" b="36043"/>
          <a:stretch/>
        </p:blipFill>
        <p:spPr bwMode="auto">
          <a:xfrm>
            <a:off x="609600" y="1351281"/>
            <a:ext cx="7924800" cy="23672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8567"/>
          <a:stretch/>
        </p:blipFill>
        <p:spPr bwMode="auto">
          <a:xfrm>
            <a:off x="609600" y="3830735"/>
            <a:ext cx="7924799" cy="253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698501" y="4445000"/>
            <a:ext cx="1447800" cy="12573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1562102" y="2019300"/>
            <a:ext cx="1244523" cy="108077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826493"/>
      </p:ext>
    </p:extLst>
  </p:cSld>
  <p:clrMapOvr>
    <a:masterClrMapping/>
  </p:clrMapOvr>
  <mc:AlternateContent xmlns:mc="http://schemas.openxmlformats.org/markup-compatibility/2006" xmlns:p14="http://schemas.microsoft.com/office/powerpoint/2010/main">
    <mc:Choice Requires="p14">
      <p:transition spd="slow" p14:dur="1500" advClick="0" advTm="14500">
        <p:wipe/>
        <p:sndAc>
          <p:stSnd>
            <p:snd r:embed="rId3" name="Slide_11.wav"/>
          </p:stSnd>
        </p:sndAc>
      </p:transition>
    </mc:Choice>
    <mc:Fallback xmlns="">
      <p:transition spd="slow" advClick="0" advTm="14500">
        <p:wipe/>
        <p:sndAc>
          <p:stSnd>
            <p:snd r:embed="rId7" name="Slide_1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750"/>
                                        <p:tgtEl>
                                          <p:spTgt spid="8"/>
                                        </p:tgtEl>
                                      </p:cBhvr>
                                    </p:animEffect>
                                  </p:childTnLst>
                                </p:cTn>
                              </p:par>
                              <p:par>
                                <p:cTn id="8" presetID="21" presetClass="entr" presetSubtype="1" fill="hold" grpId="0" nodeType="withEffect">
                                  <p:stCondLst>
                                    <p:cond delay="500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1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038"/>
            <a:ext cx="8153400" cy="944562"/>
          </a:xfrm>
        </p:spPr>
        <p:txBody>
          <a:bodyPr/>
          <a:lstStyle/>
          <a:p>
            <a:r>
              <a:rPr lang="en-US" dirty="0" smtClean="0"/>
              <a:t>Proposed Bridge over CSX Railroad</a:t>
            </a:r>
            <a:endParaRPr lang="en-US" dirty="0"/>
          </a:p>
        </p:txBody>
      </p:sp>
      <p:sp>
        <p:nvSpPr>
          <p:cNvPr id="6" name="Slide Number Placeholder 5"/>
          <p:cNvSpPr>
            <a:spLocks noGrp="1"/>
          </p:cNvSpPr>
          <p:nvPr>
            <p:ph type="sldNum" sz="quarter" idx="4294967295"/>
          </p:nvPr>
        </p:nvSpPr>
        <p:spPr>
          <a:xfrm>
            <a:off x="8534400" y="6492875"/>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12</a:t>
            </a:fld>
            <a:endParaRPr lang="en-US"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840"/>
          <a:stretch/>
        </p:blipFill>
        <p:spPr bwMode="auto">
          <a:xfrm>
            <a:off x="254000" y="1130300"/>
            <a:ext cx="8623030" cy="5348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8779436"/>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sndAc>
          <p:stSnd>
            <p:snd r:embed="rId3" name="Slide_12.wav"/>
          </p:stSnd>
        </p:sndAc>
      </p:transition>
    </mc:Choice>
    <mc:Fallback xmlns="">
      <p:transition spd="slow" advClick="0" advTm="10000">
        <p:split orient="vert"/>
        <p:sndAc>
          <p:stSnd>
            <p:snd r:embed="rId5" name="Slide_12.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038"/>
            <a:ext cx="8153400" cy="944562"/>
          </a:xfrm>
        </p:spPr>
        <p:txBody>
          <a:bodyPr/>
          <a:lstStyle/>
          <a:p>
            <a:r>
              <a:rPr lang="en-US" dirty="0" smtClean="0"/>
              <a:t>West Approach at CSX Crossing</a:t>
            </a:r>
            <a:endParaRPr lang="en-US" dirty="0"/>
          </a:p>
        </p:txBody>
      </p:sp>
      <p:sp>
        <p:nvSpPr>
          <p:cNvPr id="6" name="Slide Number Placeholder 5"/>
          <p:cNvSpPr>
            <a:spLocks noGrp="1"/>
          </p:cNvSpPr>
          <p:nvPr>
            <p:ph type="sldNum" sz="quarter" idx="4294967295"/>
          </p:nvPr>
        </p:nvSpPr>
        <p:spPr>
          <a:xfrm>
            <a:off x="8534400" y="6492875"/>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13</a:t>
            </a:fld>
            <a:endParaRPr lang="en-US" dirty="0"/>
          </a:p>
        </p:txBody>
      </p:sp>
      <p:pic>
        <p:nvPicPr>
          <p:cNvPr id="5" name="Picture 2" descr="\\Vswes-fs\data\PROJECT\5167733_001\_PD&amp;E FileCabinet\E.Environmental\E.12-Section106\Renderings 11-01-18 SmallSizes\HaleStreet_A_11 small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92" t="15193" b="11051"/>
          <a:stretch/>
        </p:blipFill>
        <p:spPr bwMode="auto">
          <a:xfrm>
            <a:off x="280153" y="3843479"/>
            <a:ext cx="5216667" cy="26988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swes-fs\data\PROJECT\5167733_001\_PD&amp;E FileCabinet\E.Environmental\E.12-Archaeological &amp; Historical\Section106\Renderings 11-01-18 SmallSizes\HaleStreet_Befor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59" t="12709" b="17874"/>
          <a:stretch/>
        </p:blipFill>
        <p:spPr bwMode="auto">
          <a:xfrm>
            <a:off x="280153" y="1193799"/>
            <a:ext cx="5216667" cy="25781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96820" y="2040811"/>
            <a:ext cx="3032267" cy="954107"/>
          </a:xfrm>
          <a:prstGeom prst="rect">
            <a:avLst/>
          </a:prstGeom>
          <a:noFill/>
        </p:spPr>
        <p:txBody>
          <a:bodyPr wrap="square" rtlCol="0">
            <a:spAutoFit/>
          </a:bodyPr>
          <a:lstStyle/>
          <a:p>
            <a:pPr>
              <a:tabLst>
                <a:tab pos="457200" algn="l"/>
              </a:tabLst>
            </a:pPr>
            <a:r>
              <a:rPr lang="en-US" sz="2800" b="1" dirty="0" smtClean="0">
                <a:sym typeface="Wingdings" panose="05000000000000000000" pitchFamily="2" charset="2"/>
              </a:rPr>
              <a:t></a:t>
            </a:r>
            <a:r>
              <a:rPr lang="en-US" sz="2800" dirty="0" smtClean="0">
                <a:sym typeface="Wingdings" panose="05000000000000000000" pitchFamily="2" charset="2"/>
              </a:rPr>
              <a:t> </a:t>
            </a:r>
            <a:r>
              <a:rPr lang="en-US" sz="2800" b="1" dirty="0" smtClean="0"/>
              <a:t>Existing View </a:t>
            </a:r>
            <a:r>
              <a:rPr lang="en-US" sz="2800" b="1" dirty="0"/>
              <a:t> </a:t>
            </a:r>
            <a:r>
              <a:rPr lang="en-US" sz="2800" b="1" dirty="0" smtClean="0"/>
              <a:t>	Looking East</a:t>
            </a:r>
            <a:endParaRPr lang="en-US" sz="2800" b="1" dirty="0"/>
          </a:p>
        </p:txBody>
      </p:sp>
      <p:sp>
        <p:nvSpPr>
          <p:cNvPr id="7" name="TextBox 6"/>
          <p:cNvSpPr txBox="1"/>
          <p:nvPr/>
        </p:nvSpPr>
        <p:spPr>
          <a:xfrm>
            <a:off x="5509519" y="4839155"/>
            <a:ext cx="3032267" cy="954107"/>
          </a:xfrm>
          <a:prstGeom prst="rect">
            <a:avLst/>
          </a:prstGeom>
          <a:noFill/>
        </p:spPr>
        <p:txBody>
          <a:bodyPr wrap="square" rtlCol="0">
            <a:spAutoFit/>
          </a:bodyPr>
          <a:lstStyle/>
          <a:p>
            <a:pPr>
              <a:tabLst>
                <a:tab pos="457200" algn="l"/>
              </a:tabLst>
            </a:pPr>
            <a:r>
              <a:rPr lang="en-US" sz="2800" b="1" dirty="0" smtClean="0">
                <a:sym typeface="Wingdings" panose="05000000000000000000" pitchFamily="2" charset="2"/>
              </a:rPr>
              <a:t> </a:t>
            </a:r>
            <a:r>
              <a:rPr lang="en-US" sz="2800" b="1" dirty="0" smtClean="0"/>
              <a:t>Proposed View 	Looking East</a:t>
            </a:r>
            <a:endParaRPr lang="en-US" sz="2800" b="1" dirty="0"/>
          </a:p>
        </p:txBody>
      </p:sp>
    </p:spTree>
    <p:extLst>
      <p:ext uri="{BB962C8B-B14F-4D97-AF65-F5344CB8AC3E}">
        <p14:creationId xmlns:p14="http://schemas.microsoft.com/office/powerpoint/2010/main" val="4204174690"/>
      </p:ext>
    </p:extLst>
  </p:cSld>
  <p:clrMapOvr>
    <a:masterClrMapping/>
  </p:clrMapOvr>
  <mc:AlternateContent xmlns:mc="http://schemas.openxmlformats.org/markup-compatibility/2006" xmlns:p14="http://schemas.microsoft.com/office/powerpoint/2010/main">
    <mc:Choice Requires="p14">
      <p:transition spd="slow" p14:dur="1500" advClick="0" advTm="6000">
        <p:wipe/>
        <p:sndAc>
          <p:stSnd>
            <p:snd r:embed="rId3" name="Slide_13_updated.wav"/>
          </p:stSnd>
        </p:sndAc>
      </p:transition>
    </mc:Choice>
    <mc:Fallback xmlns="">
      <p:transition spd="slow" advClick="0" advTm="6000">
        <p:wipe/>
        <p:sndAc>
          <p:stSnd>
            <p:snd r:embed="rId6" name="Slide_13_updated.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4388"/>
          <a:stretch/>
        </p:blipFill>
        <p:spPr bwMode="auto">
          <a:xfrm>
            <a:off x="254000" y="1281032"/>
            <a:ext cx="4038600" cy="513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4294967295"/>
          </p:nvPr>
        </p:nvSpPr>
        <p:spPr>
          <a:xfrm>
            <a:off x="8534400" y="6492875"/>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14</a:t>
            </a:fld>
            <a:endParaRPr lang="en-US" dirty="0"/>
          </a:p>
        </p:txBody>
      </p:sp>
      <p:pic>
        <p:nvPicPr>
          <p:cNvPr id="7" name="Picture 2" descr="\\Vswes-fs\data\PROJECT\5167733_001\_PD&amp;E FileCabinet\E.Environmental\E.12-Section106\Renderings 12-7-18 SmallSizes\Main_Street_at_Liberty_05_After small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127"/>
          <a:stretch/>
        </p:blipFill>
        <p:spPr bwMode="auto">
          <a:xfrm>
            <a:off x="4643336" y="3946976"/>
            <a:ext cx="4212077" cy="25517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647700" y="2656840"/>
            <a:ext cx="762000" cy="283091"/>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614680" y="5247640"/>
            <a:ext cx="990600" cy="283091"/>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293150"/>
            <a:ext cx="4190999" cy="2521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5398294" y="5786952"/>
            <a:ext cx="1954643" cy="926250"/>
            <a:chOff x="5398294" y="5786952"/>
            <a:chExt cx="1954643" cy="926250"/>
          </a:xfrm>
        </p:grpSpPr>
        <p:sp>
          <p:nvSpPr>
            <p:cNvPr id="11" name="Rectangular Callout 10"/>
            <p:cNvSpPr/>
            <p:nvPr/>
          </p:nvSpPr>
          <p:spPr>
            <a:xfrm>
              <a:off x="5770144" y="6447926"/>
              <a:ext cx="1582793" cy="265276"/>
            </a:xfrm>
            <a:prstGeom prst="wedgeRectCallout">
              <a:avLst>
                <a:gd name="adj1" fmla="val -50393"/>
                <a:gd name="adj2" fmla="val -176136"/>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Wider Sidewalk</a:t>
              </a:r>
              <a:endParaRPr lang="en-US" sz="1400" b="1" dirty="0">
                <a:solidFill>
                  <a:schemeClr val="tx1"/>
                </a:solidFill>
              </a:endParaRPr>
            </a:p>
          </p:txBody>
        </p:sp>
        <p:cxnSp>
          <p:nvCxnSpPr>
            <p:cNvPr id="24" name="Straight Arrow Connector 23"/>
            <p:cNvCxnSpPr/>
            <p:nvPr/>
          </p:nvCxnSpPr>
          <p:spPr>
            <a:xfrm>
              <a:off x="5398294" y="5786952"/>
              <a:ext cx="383381" cy="307461"/>
            </a:xfrm>
            <a:prstGeom prst="straightConnector1">
              <a:avLst/>
            </a:prstGeom>
            <a:ln w="28575">
              <a:solidFill>
                <a:srgbClr val="33CC33"/>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sp>
        <p:nvSpPr>
          <p:cNvPr id="15" name="Title 1"/>
          <p:cNvSpPr>
            <a:spLocks noGrp="1"/>
          </p:cNvSpPr>
          <p:nvPr>
            <p:ph type="title"/>
          </p:nvPr>
        </p:nvSpPr>
        <p:spPr>
          <a:xfrm>
            <a:off x="838200" y="46038"/>
            <a:ext cx="8153400" cy="944562"/>
          </a:xfrm>
        </p:spPr>
        <p:txBody>
          <a:bodyPr>
            <a:normAutofit/>
          </a:bodyPr>
          <a:lstStyle/>
          <a:p>
            <a:r>
              <a:rPr lang="en-US" sz="2800" dirty="0" smtClean="0"/>
              <a:t>Proposed Trail “Spur” on Main South of Broad St</a:t>
            </a:r>
            <a:endParaRPr lang="en-US" sz="2800" dirty="0"/>
          </a:p>
        </p:txBody>
      </p:sp>
      <p:grpSp>
        <p:nvGrpSpPr>
          <p:cNvPr id="9" name="Group 8"/>
          <p:cNvGrpSpPr/>
          <p:nvPr/>
        </p:nvGrpSpPr>
        <p:grpSpPr>
          <a:xfrm>
            <a:off x="6166243" y="3218813"/>
            <a:ext cx="1861007" cy="616713"/>
            <a:chOff x="6166243" y="3218813"/>
            <a:chExt cx="1861007" cy="616713"/>
          </a:xfrm>
        </p:grpSpPr>
        <p:cxnSp>
          <p:nvCxnSpPr>
            <p:cNvPr id="13" name="Straight Arrow Connector 12"/>
            <p:cNvCxnSpPr/>
            <p:nvPr/>
          </p:nvCxnSpPr>
          <p:spPr>
            <a:xfrm>
              <a:off x="6166243" y="3218813"/>
              <a:ext cx="190500" cy="152400"/>
            </a:xfrm>
            <a:prstGeom prst="straightConnector1">
              <a:avLst/>
            </a:prstGeom>
            <a:ln w="19050">
              <a:solidFill>
                <a:srgbClr val="FFFF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2" name="Rectangular Callout 11"/>
            <p:cNvSpPr/>
            <p:nvPr/>
          </p:nvSpPr>
          <p:spPr>
            <a:xfrm>
              <a:off x="6166243" y="3570250"/>
              <a:ext cx="1861007" cy="265276"/>
            </a:xfrm>
            <a:prstGeom prst="wedgeRectCallout">
              <a:avLst>
                <a:gd name="adj1" fmla="val -40806"/>
                <a:gd name="adj2" fmla="val -125693"/>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Existing Parking Lane</a:t>
              </a:r>
              <a:endParaRPr lang="en-US" sz="1400" b="1" dirty="0">
                <a:solidFill>
                  <a:schemeClr val="tx1"/>
                </a:solidFill>
              </a:endParaRPr>
            </a:p>
          </p:txBody>
        </p:sp>
      </p:grpSp>
      <p:sp>
        <p:nvSpPr>
          <p:cNvPr id="16" name="Rectangle 14"/>
          <p:cNvSpPr/>
          <p:nvPr/>
        </p:nvSpPr>
        <p:spPr>
          <a:xfrm>
            <a:off x="695005" y="4526701"/>
            <a:ext cx="1253086" cy="845934"/>
          </a:xfrm>
          <a:custGeom>
            <a:avLst/>
            <a:gdLst>
              <a:gd name="connsiteX0" fmla="*/ 0 w 1704975"/>
              <a:gd name="connsiteY0" fmla="*/ 0 h 1085850"/>
              <a:gd name="connsiteX1" fmla="*/ 1704975 w 1704975"/>
              <a:gd name="connsiteY1" fmla="*/ 0 h 1085850"/>
              <a:gd name="connsiteX2" fmla="*/ 1704975 w 1704975"/>
              <a:gd name="connsiteY2" fmla="*/ 1085850 h 1085850"/>
              <a:gd name="connsiteX3" fmla="*/ 0 w 1704975"/>
              <a:gd name="connsiteY3" fmla="*/ 1085850 h 1085850"/>
              <a:gd name="connsiteX4" fmla="*/ 0 w 1704975"/>
              <a:gd name="connsiteY4" fmla="*/ 0 h 1085850"/>
              <a:gd name="connsiteX0" fmla="*/ 0 w 1704975"/>
              <a:gd name="connsiteY0" fmla="*/ 0 h 1085850"/>
              <a:gd name="connsiteX1" fmla="*/ 600075 w 1704975"/>
              <a:gd name="connsiteY1" fmla="*/ 19050 h 1085850"/>
              <a:gd name="connsiteX2" fmla="*/ 1704975 w 1704975"/>
              <a:gd name="connsiteY2" fmla="*/ 1085850 h 1085850"/>
              <a:gd name="connsiteX3" fmla="*/ 0 w 1704975"/>
              <a:gd name="connsiteY3" fmla="*/ 1085850 h 1085850"/>
              <a:gd name="connsiteX4" fmla="*/ 0 w 1704975"/>
              <a:gd name="connsiteY4" fmla="*/ 0 h 1085850"/>
              <a:gd name="connsiteX0" fmla="*/ 0 w 1733550"/>
              <a:gd name="connsiteY0" fmla="*/ 0 h 1085850"/>
              <a:gd name="connsiteX1" fmla="*/ 600075 w 1733550"/>
              <a:gd name="connsiteY1" fmla="*/ 19050 h 1085850"/>
              <a:gd name="connsiteX2" fmla="*/ 1733550 w 1733550"/>
              <a:gd name="connsiteY2" fmla="*/ 1009650 h 1085850"/>
              <a:gd name="connsiteX3" fmla="*/ 0 w 1733550"/>
              <a:gd name="connsiteY3" fmla="*/ 1085850 h 1085850"/>
              <a:gd name="connsiteX4" fmla="*/ 0 w 1733550"/>
              <a:gd name="connsiteY4" fmla="*/ 0 h 1085850"/>
              <a:gd name="connsiteX0" fmla="*/ 0 w 1733550"/>
              <a:gd name="connsiteY0" fmla="*/ 0 h 1009650"/>
              <a:gd name="connsiteX1" fmla="*/ 600075 w 1733550"/>
              <a:gd name="connsiteY1" fmla="*/ 19050 h 1009650"/>
              <a:gd name="connsiteX2" fmla="*/ 1733550 w 1733550"/>
              <a:gd name="connsiteY2" fmla="*/ 1009650 h 1009650"/>
              <a:gd name="connsiteX3" fmla="*/ 1000125 w 1733550"/>
              <a:gd name="connsiteY3" fmla="*/ 952500 h 1009650"/>
              <a:gd name="connsiteX4" fmla="*/ 0 w 1733550"/>
              <a:gd name="connsiteY4" fmla="*/ 0 h 1009650"/>
              <a:gd name="connsiteX0" fmla="*/ 0 w 1733550"/>
              <a:gd name="connsiteY0" fmla="*/ 0 h 1009650"/>
              <a:gd name="connsiteX1" fmla="*/ 600075 w 1733550"/>
              <a:gd name="connsiteY1" fmla="*/ 19050 h 1009650"/>
              <a:gd name="connsiteX2" fmla="*/ 1733550 w 1733550"/>
              <a:gd name="connsiteY2" fmla="*/ 1009650 h 1009650"/>
              <a:gd name="connsiteX3" fmla="*/ 838200 w 1733550"/>
              <a:gd name="connsiteY3" fmla="*/ 1009650 h 1009650"/>
              <a:gd name="connsiteX4" fmla="*/ 0 w 1733550"/>
              <a:gd name="connsiteY4" fmla="*/ 0 h 1009650"/>
              <a:gd name="connsiteX0" fmla="*/ 0 w 1733550"/>
              <a:gd name="connsiteY0" fmla="*/ 9525 h 1019175"/>
              <a:gd name="connsiteX1" fmla="*/ 352425 w 1733550"/>
              <a:gd name="connsiteY1" fmla="*/ 0 h 1019175"/>
              <a:gd name="connsiteX2" fmla="*/ 1733550 w 1733550"/>
              <a:gd name="connsiteY2" fmla="*/ 1019175 h 1019175"/>
              <a:gd name="connsiteX3" fmla="*/ 838200 w 1733550"/>
              <a:gd name="connsiteY3" fmla="*/ 1019175 h 1019175"/>
              <a:gd name="connsiteX4" fmla="*/ 0 w 1733550"/>
              <a:gd name="connsiteY4" fmla="*/ 9525 h 1019175"/>
              <a:gd name="connsiteX0" fmla="*/ 0 w 1733550"/>
              <a:gd name="connsiteY0" fmla="*/ 0 h 1009650"/>
              <a:gd name="connsiteX1" fmla="*/ 371475 w 1733550"/>
              <a:gd name="connsiteY1" fmla="*/ 9525 h 1009650"/>
              <a:gd name="connsiteX2" fmla="*/ 1733550 w 1733550"/>
              <a:gd name="connsiteY2" fmla="*/ 1009650 h 1009650"/>
              <a:gd name="connsiteX3" fmla="*/ 838200 w 1733550"/>
              <a:gd name="connsiteY3" fmla="*/ 1009650 h 1009650"/>
              <a:gd name="connsiteX4" fmla="*/ 0 w 1733550"/>
              <a:gd name="connsiteY4" fmla="*/ 0 h 1009650"/>
              <a:gd name="connsiteX0" fmla="*/ 0 w 1714500"/>
              <a:gd name="connsiteY0" fmla="*/ 28575 h 1000125"/>
              <a:gd name="connsiteX1" fmla="*/ 352425 w 1714500"/>
              <a:gd name="connsiteY1" fmla="*/ 0 h 1000125"/>
              <a:gd name="connsiteX2" fmla="*/ 1714500 w 1714500"/>
              <a:gd name="connsiteY2" fmla="*/ 1000125 h 1000125"/>
              <a:gd name="connsiteX3" fmla="*/ 819150 w 1714500"/>
              <a:gd name="connsiteY3" fmla="*/ 1000125 h 1000125"/>
              <a:gd name="connsiteX4" fmla="*/ 0 w 1714500"/>
              <a:gd name="connsiteY4" fmla="*/ 28575 h 1000125"/>
              <a:gd name="connsiteX0" fmla="*/ 0 w 1752600"/>
              <a:gd name="connsiteY0" fmla="*/ 28575 h 1019175"/>
              <a:gd name="connsiteX1" fmla="*/ 352425 w 1752600"/>
              <a:gd name="connsiteY1" fmla="*/ 0 h 1019175"/>
              <a:gd name="connsiteX2" fmla="*/ 1752600 w 1752600"/>
              <a:gd name="connsiteY2" fmla="*/ 1019175 h 1019175"/>
              <a:gd name="connsiteX3" fmla="*/ 819150 w 1752600"/>
              <a:gd name="connsiteY3" fmla="*/ 1000125 h 1019175"/>
              <a:gd name="connsiteX4" fmla="*/ 0 w 1752600"/>
              <a:gd name="connsiteY4" fmla="*/ 28575 h 1019175"/>
              <a:gd name="connsiteX0" fmla="*/ 0 w 1771650"/>
              <a:gd name="connsiteY0" fmla="*/ 9525 h 1019175"/>
              <a:gd name="connsiteX1" fmla="*/ 371475 w 1771650"/>
              <a:gd name="connsiteY1" fmla="*/ 0 h 1019175"/>
              <a:gd name="connsiteX2" fmla="*/ 1771650 w 1771650"/>
              <a:gd name="connsiteY2" fmla="*/ 1019175 h 1019175"/>
              <a:gd name="connsiteX3" fmla="*/ 838200 w 1771650"/>
              <a:gd name="connsiteY3" fmla="*/ 1000125 h 1019175"/>
              <a:gd name="connsiteX4" fmla="*/ 0 w 1771650"/>
              <a:gd name="connsiteY4" fmla="*/ 9525 h 1019175"/>
              <a:gd name="connsiteX0" fmla="*/ 0 w 1771650"/>
              <a:gd name="connsiteY0" fmla="*/ 9525 h 1019175"/>
              <a:gd name="connsiteX1" fmla="*/ 371475 w 1771650"/>
              <a:gd name="connsiteY1" fmla="*/ 0 h 1019175"/>
              <a:gd name="connsiteX2" fmla="*/ 1771650 w 1771650"/>
              <a:gd name="connsiteY2" fmla="*/ 1019175 h 1019175"/>
              <a:gd name="connsiteX3" fmla="*/ 847725 w 1771650"/>
              <a:gd name="connsiteY3" fmla="*/ 1019175 h 1019175"/>
              <a:gd name="connsiteX4" fmla="*/ 0 w 1771650"/>
              <a:gd name="connsiteY4" fmla="*/ 9525 h 1019175"/>
              <a:gd name="connsiteX0" fmla="*/ 0 w 1771650"/>
              <a:gd name="connsiteY0" fmla="*/ 9525 h 1019175"/>
              <a:gd name="connsiteX1" fmla="*/ 371475 w 1771650"/>
              <a:gd name="connsiteY1" fmla="*/ 0 h 1019175"/>
              <a:gd name="connsiteX2" fmla="*/ 1771650 w 1771650"/>
              <a:gd name="connsiteY2" fmla="*/ 1019175 h 1019175"/>
              <a:gd name="connsiteX3" fmla="*/ 847725 w 1771650"/>
              <a:gd name="connsiteY3" fmla="*/ 1019175 h 1019175"/>
              <a:gd name="connsiteX4" fmla="*/ 0 w 1771650"/>
              <a:gd name="connsiteY4" fmla="*/ 9525 h 1019175"/>
              <a:gd name="connsiteX0" fmla="*/ 0 w 1771650"/>
              <a:gd name="connsiteY0" fmla="*/ 0 h 1009650"/>
              <a:gd name="connsiteX1" fmla="*/ 342900 w 1771650"/>
              <a:gd name="connsiteY1" fmla="*/ 0 h 1009650"/>
              <a:gd name="connsiteX2" fmla="*/ 1771650 w 1771650"/>
              <a:gd name="connsiteY2" fmla="*/ 1009650 h 1009650"/>
              <a:gd name="connsiteX3" fmla="*/ 847725 w 1771650"/>
              <a:gd name="connsiteY3" fmla="*/ 1009650 h 1009650"/>
              <a:gd name="connsiteX4" fmla="*/ 0 w 1771650"/>
              <a:gd name="connsiteY4" fmla="*/ 0 h 1009650"/>
              <a:gd name="connsiteX0" fmla="*/ 0 w 1733550"/>
              <a:gd name="connsiteY0" fmla="*/ 45720 h 1009650"/>
              <a:gd name="connsiteX1" fmla="*/ 304800 w 1733550"/>
              <a:gd name="connsiteY1" fmla="*/ 0 h 1009650"/>
              <a:gd name="connsiteX2" fmla="*/ 1733550 w 1733550"/>
              <a:gd name="connsiteY2" fmla="*/ 1009650 h 1009650"/>
              <a:gd name="connsiteX3" fmla="*/ 809625 w 1733550"/>
              <a:gd name="connsiteY3" fmla="*/ 1009650 h 1009650"/>
              <a:gd name="connsiteX4" fmla="*/ 0 w 1733550"/>
              <a:gd name="connsiteY4" fmla="*/ 45720 h 1009650"/>
              <a:gd name="connsiteX0" fmla="*/ 0 w 1733550"/>
              <a:gd name="connsiteY0" fmla="*/ 0 h 963930"/>
              <a:gd name="connsiteX1" fmla="*/ 304800 w 1733550"/>
              <a:gd name="connsiteY1" fmla="*/ 0 h 963930"/>
              <a:gd name="connsiteX2" fmla="*/ 1733550 w 1733550"/>
              <a:gd name="connsiteY2" fmla="*/ 963930 h 963930"/>
              <a:gd name="connsiteX3" fmla="*/ 809625 w 1733550"/>
              <a:gd name="connsiteY3" fmla="*/ 963930 h 963930"/>
              <a:gd name="connsiteX4" fmla="*/ 0 w 1733550"/>
              <a:gd name="connsiteY4" fmla="*/ 0 h 963930"/>
              <a:gd name="connsiteX0" fmla="*/ 0 w 1649730"/>
              <a:gd name="connsiteY0" fmla="*/ 0 h 963930"/>
              <a:gd name="connsiteX1" fmla="*/ 304800 w 1649730"/>
              <a:gd name="connsiteY1" fmla="*/ 0 h 963930"/>
              <a:gd name="connsiteX2" fmla="*/ 1649730 w 1649730"/>
              <a:gd name="connsiteY2" fmla="*/ 925830 h 963930"/>
              <a:gd name="connsiteX3" fmla="*/ 809625 w 1649730"/>
              <a:gd name="connsiteY3" fmla="*/ 963930 h 963930"/>
              <a:gd name="connsiteX4" fmla="*/ 0 w 1649730"/>
              <a:gd name="connsiteY4" fmla="*/ 0 h 963930"/>
              <a:gd name="connsiteX0" fmla="*/ 0 w 1649730"/>
              <a:gd name="connsiteY0" fmla="*/ 0 h 941070"/>
              <a:gd name="connsiteX1" fmla="*/ 304800 w 1649730"/>
              <a:gd name="connsiteY1" fmla="*/ 0 h 941070"/>
              <a:gd name="connsiteX2" fmla="*/ 1649730 w 1649730"/>
              <a:gd name="connsiteY2" fmla="*/ 925830 h 941070"/>
              <a:gd name="connsiteX3" fmla="*/ 786765 w 1649730"/>
              <a:gd name="connsiteY3" fmla="*/ 941070 h 941070"/>
              <a:gd name="connsiteX4" fmla="*/ 0 w 1649730"/>
              <a:gd name="connsiteY4" fmla="*/ 0 h 941070"/>
              <a:gd name="connsiteX0" fmla="*/ 0 w 1615863"/>
              <a:gd name="connsiteY0" fmla="*/ 25400 h 941070"/>
              <a:gd name="connsiteX1" fmla="*/ 270933 w 1615863"/>
              <a:gd name="connsiteY1" fmla="*/ 0 h 941070"/>
              <a:gd name="connsiteX2" fmla="*/ 1615863 w 1615863"/>
              <a:gd name="connsiteY2" fmla="*/ 925830 h 941070"/>
              <a:gd name="connsiteX3" fmla="*/ 752898 w 1615863"/>
              <a:gd name="connsiteY3" fmla="*/ 941070 h 941070"/>
              <a:gd name="connsiteX4" fmla="*/ 0 w 1615863"/>
              <a:gd name="connsiteY4" fmla="*/ 25400 h 941070"/>
              <a:gd name="connsiteX0" fmla="*/ 0 w 1615863"/>
              <a:gd name="connsiteY0" fmla="*/ 25400 h 941070"/>
              <a:gd name="connsiteX1" fmla="*/ 270933 w 1615863"/>
              <a:gd name="connsiteY1" fmla="*/ 0 h 941070"/>
              <a:gd name="connsiteX2" fmla="*/ 1615863 w 1615863"/>
              <a:gd name="connsiteY2" fmla="*/ 925830 h 941070"/>
              <a:gd name="connsiteX3" fmla="*/ 778298 w 1615863"/>
              <a:gd name="connsiteY3" fmla="*/ 941070 h 941070"/>
              <a:gd name="connsiteX4" fmla="*/ 0 w 1615863"/>
              <a:gd name="connsiteY4" fmla="*/ 25400 h 941070"/>
              <a:gd name="connsiteX0" fmla="*/ 0 w 1615863"/>
              <a:gd name="connsiteY0" fmla="*/ 25400 h 925830"/>
              <a:gd name="connsiteX1" fmla="*/ 270933 w 1615863"/>
              <a:gd name="connsiteY1" fmla="*/ 0 h 925830"/>
              <a:gd name="connsiteX2" fmla="*/ 1615863 w 1615863"/>
              <a:gd name="connsiteY2" fmla="*/ 925830 h 925830"/>
              <a:gd name="connsiteX3" fmla="*/ 771371 w 1615863"/>
              <a:gd name="connsiteY3" fmla="*/ 899506 h 925830"/>
              <a:gd name="connsiteX4" fmla="*/ 0 w 1615863"/>
              <a:gd name="connsiteY4" fmla="*/ 25400 h 925830"/>
              <a:gd name="connsiteX0" fmla="*/ 0 w 1615863"/>
              <a:gd name="connsiteY0" fmla="*/ 11545 h 925830"/>
              <a:gd name="connsiteX1" fmla="*/ 270933 w 1615863"/>
              <a:gd name="connsiteY1" fmla="*/ 0 h 925830"/>
              <a:gd name="connsiteX2" fmla="*/ 1615863 w 1615863"/>
              <a:gd name="connsiteY2" fmla="*/ 925830 h 925830"/>
              <a:gd name="connsiteX3" fmla="*/ 771371 w 1615863"/>
              <a:gd name="connsiteY3" fmla="*/ 899506 h 925830"/>
              <a:gd name="connsiteX4" fmla="*/ 0 w 1615863"/>
              <a:gd name="connsiteY4" fmla="*/ 11545 h 925830"/>
              <a:gd name="connsiteX0" fmla="*/ 0 w 1588154"/>
              <a:gd name="connsiteY0" fmla="*/ 11545 h 911975"/>
              <a:gd name="connsiteX1" fmla="*/ 270933 w 1588154"/>
              <a:gd name="connsiteY1" fmla="*/ 0 h 911975"/>
              <a:gd name="connsiteX2" fmla="*/ 1588154 w 1588154"/>
              <a:gd name="connsiteY2" fmla="*/ 911975 h 911975"/>
              <a:gd name="connsiteX3" fmla="*/ 771371 w 1588154"/>
              <a:gd name="connsiteY3" fmla="*/ 899506 h 911975"/>
              <a:gd name="connsiteX4" fmla="*/ 0 w 1588154"/>
              <a:gd name="connsiteY4" fmla="*/ 11545 h 911975"/>
              <a:gd name="connsiteX0" fmla="*/ 0 w 1567373"/>
              <a:gd name="connsiteY0" fmla="*/ 11545 h 911975"/>
              <a:gd name="connsiteX1" fmla="*/ 270933 w 1567373"/>
              <a:gd name="connsiteY1" fmla="*/ 0 h 911975"/>
              <a:gd name="connsiteX2" fmla="*/ 1567373 w 1567373"/>
              <a:gd name="connsiteY2" fmla="*/ 911975 h 911975"/>
              <a:gd name="connsiteX3" fmla="*/ 771371 w 1567373"/>
              <a:gd name="connsiteY3" fmla="*/ 899506 h 911975"/>
              <a:gd name="connsiteX4" fmla="*/ 0 w 1567373"/>
              <a:gd name="connsiteY4" fmla="*/ 11545 h 911975"/>
              <a:gd name="connsiteX0" fmla="*/ 0 w 1546591"/>
              <a:gd name="connsiteY0" fmla="*/ 11545 h 911975"/>
              <a:gd name="connsiteX1" fmla="*/ 250151 w 1546591"/>
              <a:gd name="connsiteY1" fmla="*/ 0 h 911975"/>
              <a:gd name="connsiteX2" fmla="*/ 1546591 w 1546591"/>
              <a:gd name="connsiteY2" fmla="*/ 911975 h 911975"/>
              <a:gd name="connsiteX3" fmla="*/ 750589 w 1546591"/>
              <a:gd name="connsiteY3" fmla="*/ 899506 h 911975"/>
              <a:gd name="connsiteX4" fmla="*/ 0 w 1546591"/>
              <a:gd name="connsiteY4" fmla="*/ 11545 h 911975"/>
              <a:gd name="connsiteX0" fmla="*/ 0 w 1477318"/>
              <a:gd name="connsiteY0" fmla="*/ 11545 h 899506"/>
              <a:gd name="connsiteX1" fmla="*/ 250151 w 1477318"/>
              <a:gd name="connsiteY1" fmla="*/ 0 h 899506"/>
              <a:gd name="connsiteX2" fmla="*/ 1477318 w 1477318"/>
              <a:gd name="connsiteY2" fmla="*/ 898120 h 899506"/>
              <a:gd name="connsiteX3" fmla="*/ 750589 w 1477318"/>
              <a:gd name="connsiteY3" fmla="*/ 899506 h 899506"/>
              <a:gd name="connsiteX4" fmla="*/ 0 w 1477318"/>
              <a:gd name="connsiteY4" fmla="*/ 11545 h 899506"/>
              <a:gd name="connsiteX0" fmla="*/ 0 w 1477318"/>
              <a:gd name="connsiteY0" fmla="*/ 11545 h 899506"/>
              <a:gd name="connsiteX1" fmla="*/ 250151 w 1477318"/>
              <a:gd name="connsiteY1" fmla="*/ 0 h 899506"/>
              <a:gd name="connsiteX2" fmla="*/ 1477318 w 1477318"/>
              <a:gd name="connsiteY2" fmla="*/ 898120 h 899506"/>
              <a:gd name="connsiteX3" fmla="*/ 1242425 w 1477318"/>
              <a:gd name="connsiteY3" fmla="*/ 899506 h 899506"/>
              <a:gd name="connsiteX4" fmla="*/ 0 w 1477318"/>
              <a:gd name="connsiteY4" fmla="*/ 11545 h 899506"/>
              <a:gd name="connsiteX0" fmla="*/ 0 w 1788006"/>
              <a:gd name="connsiteY0" fmla="*/ 0 h 887961"/>
              <a:gd name="connsiteX1" fmla="*/ 1788006 w 1788006"/>
              <a:gd name="connsiteY1" fmla="*/ 23091 h 887961"/>
              <a:gd name="connsiteX2" fmla="*/ 1477318 w 1788006"/>
              <a:gd name="connsiteY2" fmla="*/ 886575 h 887961"/>
              <a:gd name="connsiteX3" fmla="*/ 1242425 w 1788006"/>
              <a:gd name="connsiteY3" fmla="*/ 887961 h 887961"/>
              <a:gd name="connsiteX4" fmla="*/ 0 w 1788006"/>
              <a:gd name="connsiteY4" fmla="*/ 0 h 887961"/>
              <a:gd name="connsiteX0" fmla="*/ 461684 w 545581"/>
              <a:gd name="connsiteY0" fmla="*/ 11545 h 864870"/>
              <a:gd name="connsiteX1" fmla="*/ 545581 w 545581"/>
              <a:gd name="connsiteY1" fmla="*/ 0 h 864870"/>
              <a:gd name="connsiteX2" fmla="*/ 234893 w 545581"/>
              <a:gd name="connsiteY2" fmla="*/ 863484 h 864870"/>
              <a:gd name="connsiteX3" fmla="*/ 0 w 545581"/>
              <a:gd name="connsiteY3" fmla="*/ 864870 h 864870"/>
              <a:gd name="connsiteX4" fmla="*/ 461684 w 545581"/>
              <a:gd name="connsiteY4" fmla="*/ 11545 h 864870"/>
              <a:gd name="connsiteX0" fmla="*/ 461684 w 545581"/>
              <a:gd name="connsiteY0" fmla="*/ 11545 h 864870"/>
              <a:gd name="connsiteX1" fmla="*/ 545581 w 545581"/>
              <a:gd name="connsiteY1" fmla="*/ 0 h 864870"/>
              <a:gd name="connsiteX2" fmla="*/ 200257 w 545581"/>
              <a:gd name="connsiteY2" fmla="*/ 842702 h 864870"/>
              <a:gd name="connsiteX3" fmla="*/ 0 w 545581"/>
              <a:gd name="connsiteY3" fmla="*/ 864870 h 864870"/>
              <a:gd name="connsiteX4" fmla="*/ 461684 w 545581"/>
              <a:gd name="connsiteY4" fmla="*/ 11545 h 864870"/>
              <a:gd name="connsiteX0" fmla="*/ 461684 w 531726"/>
              <a:gd name="connsiteY0" fmla="*/ 0 h 853325"/>
              <a:gd name="connsiteX1" fmla="*/ 531726 w 531726"/>
              <a:gd name="connsiteY1" fmla="*/ 2310 h 853325"/>
              <a:gd name="connsiteX2" fmla="*/ 200257 w 531726"/>
              <a:gd name="connsiteY2" fmla="*/ 831157 h 853325"/>
              <a:gd name="connsiteX3" fmla="*/ 0 w 531726"/>
              <a:gd name="connsiteY3" fmla="*/ 853325 h 853325"/>
              <a:gd name="connsiteX4" fmla="*/ 461684 w 531726"/>
              <a:gd name="connsiteY4" fmla="*/ 0 h 853325"/>
              <a:gd name="connsiteX0" fmla="*/ 461684 w 531726"/>
              <a:gd name="connsiteY0" fmla="*/ 0 h 853325"/>
              <a:gd name="connsiteX1" fmla="*/ 531726 w 531726"/>
              <a:gd name="connsiteY1" fmla="*/ 2310 h 853325"/>
              <a:gd name="connsiteX2" fmla="*/ 200257 w 531726"/>
              <a:gd name="connsiteY2" fmla="*/ 838084 h 853325"/>
              <a:gd name="connsiteX3" fmla="*/ 0 w 531726"/>
              <a:gd name="connsiteY3" fmla="*/ 853325 h 853325"/>
              <a:gd name="connsiteX4" fmla="*/ 461684 w 531726"/>
              <a:gd name="connsiteY4" fmla="*/ 0 h 853325"/>
              <a:gd name="connsiteX0" fmla="*/ 461684 w 1197206"/>
              <a:gd name="connsiteY0" fmla="*/ 0 h 853325"/>
              <a:gd name="connsiteX1" fmla="*/ 1197206 w 1197206"/>
              <a:gd name="connsiteY1" fmla="*/ 32790 h 853325"/>
              <a:gd name="connsiteX2" fmla="*/ 200257 w 1197206"/>
              <a:gd name="connsiteY2" fmla="*/ 838084 h 853325"/>
              <a:gd name="connsiteX3" fmla="*/ 0 w 1197206"/>
              <a:gd name="connsiteY3" fmla="*/ 853325 h 853325"/>
              <a:gd name="connsiteX4" fmla="*/ 461684 w 1197206"/>
              <a:gd name="connsiteY4" fmla="*/ 0 h 853325"/>
              <a:gd name="connsiteX0" fmla="*/ 461684 w 1197206"/>
              <a:gd name="connsiteY0" fmla="*/ 0 h 893964"/>
              <a:gd name="connsiteX1" fmla="*/ 1197206 w 1197206"/>
              <a:gd name="connsiteY1" fmla="*/ 32790 h 893964"/>
              <a:gd name="connsiteX2" fmla="*/ 611737 w 1197206"/>
              <a:gd name="connsiteY2" fmla="*/ 893964 h 893964"/>
              <a:gd name="connsiteX3" fmla="*/ 0 w 1197206"/>
              <a:gd name="connsiteY3" fmla="*/ 853325 h 893964"/>
              <a:gd name="connsiteX4" fmla="*/ 461684 w 1197206"/>
              <a:gd name="connsiteY4" fmla="*/ 0 h 893964"/>
              <a:gd name="connsiteX0" fmla="*/ 461684 w 1197206"/>
              <a:gd name="connsiteY0" fmla="*/ 0 h 893964"/>
              <a:gd name="connsiteX1" fmla="*/ 1197206 w 1197206"/>
              <a:gd name="connsiteY1" fmla="*/ 32790 h 893964"/>
              <a:gd name="connsiteX2" fmla="*/ 611737 w 1197206"/>
              <a:gd name="connsiteY2" fmla="*/ 893964 h 893964"/>
              <a:gd name="connsiteX3" fmla="*/ 0 w 1197206"/>
              <a:gd name="connsiteY3" fmla="*/ 853325 h 893964"/>
              <a:gd name="connsiteX4" fmla="*/ 461684 w 1197206"/>
              <a:gd name="connsiteY4" fmla="*/ 0 h 893964"/>
              <a:gd name="connsiteX0" fmla="*/ 461684 w 1197206"/>
              <a:gd name="connsiteY0" fmla="*/ 0 h 893964"/>
              <a:gd name="connsiteX1" fmla="*/ 1197206 w 1197206"/>
              <a:gd name="connsiteY1" fmla="*/ 32790 h 893964"/>
              <a:gd name="connsiteX2" fmla="*/ 611737 w 1197206"/>
              <a:gd name="connsiteY2" fmla="*/ 893964 h 893964"/>
              <a:gd name="connsiteX3" fmla="*/ 0 w 1197206"/>
              <a:gd name="connsiteY3" fmla="*/ 858405 h 893964"/>
              <a:gd name="connsiteX4" fmla="*/ 461684 w 1197206"/>
              <a:gd name="connsiteY4" fmla="*/ 0 h 893964"/>
              <a:gd name="connsiteX0" fmla="*/ 939204 w 1197206"/>
              <a:gd name="connsiteY0" fmla="*/ 2770 h 861174"/>
              <a:gd name="connsiteX1" fmla="*/ 1197206 w 1197206"/>
              <a:gd name="connsiteY1" fmla="*/ 0 h 861174"/>
              <a:gd name="connsiteX2" fmla="*/ 611737 w 1197206"/>
              <a:gd name="connsiteY2" fmla="*/ 861174 h 861174"/>
              <a:gd name="connsiteX3" fmla="*/ 0 w 1197206"/>
              <a:gd name="connsiteY3" fmla="*/ 825615 h 861174"/>
              <a:gd name="connsiteX4" fmla="*/ 939204 w 1197206"/>
              <a:gd name="connsiteY4" fmla="*/ 2770 h 861174"/>
              <a:gd name="connsiteX0" fmla="*/ 995084 w 1253086"/>
              <a:gd name="connsiteY0" fmla="*/ 2770 h 861174"/>
              <a:gd name="connsiteX1" fmla="*/ 1253086 w 1253086"/>
              <a:gd name="connsiteY1" fmla="*/ 0 h 861174"/>
              <a:gd name="connsiteX2" fmla="*/ 667617 w 1253086"/>
              <a:gd name="connsiteY2" fmla="*/ 861174 h 861174"/>
              <a:gd name="connsiteX3" fmla="*/ 0 w 1253086"/>
              <a:gd name="connsiteY3" fmla="*/ 825615 h 861174"/>
              <a:gd name="connsiteX4" fmla="*/ 995084 w 1253086"/>
              <a:gd name="connsiteY4" fmla="*/ 2770 h 861174"/>
              <a:gd name="connsiteX0" fmla="*/ 995084 w 1253086"/>
              <a:gd name="connsiteY0" fmla="*/ 2770 h 845934"/>
              <a:gd name="connsiteX1" fmla="*/ 1253086 w 1253086"/>
              <a:gd name="connsiteY1" fmla="*/ 0 h 845934"/>
              <a:gd name="connsiteX2" fmla="*/ 677777 w 1253086"/>
              <a:gd name="connsiteY2" fmla="*/ 845934 h 845934"/>
              <a:gd name="connsiteX3" fmla="*/ 0 w 1253086"/>
              <a:gd name="connsiteY3" fmla="*/ 825615 h 845934"/>
              <a:gd name="connsiteX4" fmla="*/ 995084 w 1253086"/>
              <a:gd name="connsiteY4" fmla="*/ 2770 h 845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086" h="845934">
                <a:moveTo>
                  <a:pt x="995084" y="2770"/>
                </a:moveTo>
                <a:lnTo>
                  <a:pt x="1253086" y="0"/>
                </a:lnTo>
                <a:lnTo>
                  <a:pt x="677777" y="845934"/>
                </a:lnTo>
                <a:lnTo>
                  <a:pt x="0" y="825615"/>
                </a:lnTo>
                <a:lnTo>
                  <a:pt x="995084" y="2770"/>
                </a:lnTo>
                <a:close/>
              </a:path>
            </a:pathLst>
          </a:custGeom>
          <a:solidFill>
            <a:srgbClr val="00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4"/>
          <p:cNvSpPr/>
          <p:nvPr/>
        </p:nvSpPr>
        <p:spPr>
          <a:xfrm>
            <a:off x="1311707" y="1974691"/>
            <a:ext cx="711835" cy="860253"/>
          </a:xfrm>
          <a:custGeom>
            <a:avLst/>
            <a:gdLst>
              <a:gd name="connsiteX0" fmla="*/ 0 w 1704975"/>
              <a:gd name="connsiteY0" fmla="*/ 0 h 1085850"/>
              <a:gd name="connsiteX1" fmla="*/ 1704975 w 1704975"/>
              <a:gd name="connsiteY1" fmla="*/ 0 h 1085850"/>
              <a:gd name="connsiteX2" fmla="*/ 1704975 w 1704975"/>
              <a:gd name="connsiteY2" fmla="*/ 1085850 h 1085850"/>
              <a:gd name="connsiteX3" fmla="*/ 0 w 1704975"/>
              <a:gd name="connsiteY3" fmla="*/ 1085850 h 1085850"/>
              <a:gd name="connsiteX4" fmla="*/ 0 w 1704975"/>
              <a:gd name="connsiteY4" fmla="*/ 0 h 1085850"/>
              <a:gd name="connsiteX0" fmla="*/ 0 w 1704975"/>
              <a:gd name="connsiteY0" fmla="*/ 0 h 1085850"/>
              <a:gd name="connsiteX1" fmla="*/ 600075 w 1704975"/>
              <a:gd name="connsiteY1" fmla="*/ 19050 h 1085850"/>
              <a:gd name="connsiteX2" fmla="*/ 1704975 w 1704975"/>
              <a:gd name="connsiteY2" fmla="*/ 1085850 h 1085850"/>
              <a:gd name="connsiteX3" fmla="*/ 0 w 1704975"/>
              <a:gd name="connsiteY3" fmla="*/ 1085850 h 1085850"/>
              <a:gd name="connsiteX4" fmla="*/ 0 w 1704975"/>
              <a:gd name="connsiteY4" fmla="*/ 0 h 1085850"/>
              <a:gd name="connsiteX0" fmla="*/ 0 w 1733550"/>
              <a:gd name="connsiteY0" fmla="*/ 0 h 1085850"/>
              <a:gd name="connsiteX1" fmla="*/ 600075 w 1733550"/>
              <a:gd name="connsiteY1" fmla="*/ 19050 h 1085850"/>
              <a:gd name="connsiteX2" fmla="*/ 1733550 w 1733550"/>
              <a:gd name="connsiteY2" fmla="*/ 1009650 h 1085850"/>
              <a:gd name="connsiteX3" fmla="*/ 0 w 1733550"/>
              <a:gd name="connsiteY3" fmla="*/ 1085850 h 1085850"/>
              <a:gd name="connsiteX4" fmla="*/ 0 w 1733550"/>
              <a:gd name="connsiteY4" fmla="*/ 0 h 1085850"/>
              <a:gd name="connsiteX0" fmla="*/ 0 w 1733550"/>
              <a:gd name="connsiteY0" fmla="*/ 0 h 1009650"/>
              <a:gd name="connsiteX1" fmla="*/ 600075 w 1733550"/>
              <a:gd name="connsiteY1" fmla="*/ 19050 h 1009650"/>
              <a:gd name="connsiteX2" fmla="*/ 1733550 w 1733550"/>
              <a:gd name="connsiteY2" fmla="*/ 1009650 h 1009650"/>
              <a:gd name="connsiteX3" fmla="*/ 1000125 w 1733550"/>
              <a:gd name="connsiteY3" fmla="*/ 952500 h 1009650"/>
              <a:gd name="connsiteX4" fmla="*/ 0 w 1733550"/>
              <a:gd name="connsiteY4" fmla="*/ 0 h 1009650"/>
              <a:gd name="connsiteX0" fmla="*/ 0 w 1733550"/>
              <a:gd name="connsiteY0" fmla="*/ 0 h 1009650"/>
              <a:gd name="connsiteX1" fmla="*/ 600075 w 1733550"/>
              <a:gd name="connsiteY1" fmla="*/ 19050 h 1009650"/>
              <a:gd name="connsiteX2" fmla="*/ 1733550 w 1733550"/>
              <a:gd name="connsiteY2" fmla="*/ 1009650 h 1009650"/>
              <a:gd name="connsiteX3" fmla="*/ 838200 w 1733550"/>
              <a:gd name="connsiteY3" fmla="*/ 1009650 h 1009650"/>
              <a:gd name="connsiteX4" fmla="*/ 0 w 1733550"/>
              <a:gd name="connsiteY4" fmla="*/ 0 h 1009650"/>
              <a:gd name="connsiteX0" fmla="*/ 0 w 1733550"/>
              <a:gd name="connsiteY0" fmla="*/ 9525 h 1019175"/>
              <a:gd name="connsiteX1" fmla="*/ 352425 w 1733550"/>
              <a:gd name="connsiteY1" fmla="*/ 0 h 1019175"/>
              <a:gd name="connsiteX2" fmla="*/ 1733550 w 1733550"/>
              <a:gd name="connsiteY2" fmla="*/ 1019175 h 1019175"/>
              <a:gd name="connsiteX3" fmla="*/ 838200 w 1733550"/>
              <a:gd name="connsiteY3" fmla="*/ 1019175 h 1019175"/>
              <a:gd name="connsiteX4" fmla="*/ 0 w 1733550"/>
              <a:gd name="connsiteY4" fmla="*/ 9525 h 1019175"/>
              <a:gd name="connsiteX0" fmla="*/ 0 w 1733550"/>
              <a:gd name="connsiteY0" fmla="*/ 0 h 1009650"/>
              <a:gd name="connsiteX1" fmla="*/ 371475 w 1733550"/>
              <a:gd name="connsiteY1" fmla="*/ 9525 h 1009650"/>
              <a:gd name="connsiteX2" fmla="*/ 1733550 w 1733550"/>
              <a:gd name="connsiteY2" fmla="*/ 1009650 h 1009650"/>
              <a:gd name="connsiteX3" fmla="*/ 838200 w 1733550"/>
              <a:gd name="connsiteY3" fmla="*/ 1009650 h 1009650"/>
              <a:gd name="connsiteX4" fmla="*/ 0 w 1733550"/>
              <a:gd name="connsiteY4" fmla="*/ 0 h 1009650"/>
              <a:gd name="connsiteX0" fmla="*/ 0 w 1714500"/>
              <a:gd name="connsiteY0" fmla="*/ 28575 h 1000125"/>
              <a:gd name="connsiteX1" fmla="*/ 352425 w 1714500"/>
              <a:gd name="connsiteY1" fmla="*/ 0 h 1000125"/>
              <a:gd name="connsiteX2" fmla="*/ 1714500 w 1714500"/>
              <a:gd name="connsiteY2" fmla="*/ 1000125 h 1000125"/>
              <a:gd name="connsiteX3" fmla="*/ 819150 w 1714500"/>
              <a:gd name="connsiteY3" fmla="*/ 1000125 h 1000125"/>
              <a:gd name="connsiteX4" fmla="*/ 0 w 1714500"/>
              <a:gd name="connsiteY4" fmla="*/ 28575 h 1000125"/>
              <a:gd name="connsiteX0" fmla="*/ 0 w 1752600"/>
              <a:gd name="connsiteY0" fmla="*/ 28575 h 1019175"/>
              <a:gd name="connsiteX1" fmla="*/ 352425 w 1752600"/>
              <a:gd name="connsiteY1" fmla="*/ 0 h 1019175"/>
              <a:gd name="connsiteX2" fmla="*/ 1752600 w 1752600"/>
              <a:gd name="connsiteY2" fmla="*/ 1019175 h 1019175"/>
              <a:gd name="connsiteX3" fmla="*/ 819150 w 1752600"/>
              <a:gd name="connsiteY3" fmla="*/ 1000125 h 1019175"/>
              <a:gd name="connsiteX4" fmla="*/ 0 w 1752600"/>
              <a:gd name="connsiteY4" fmla="*/ 28575 h 1019175"/>
              <a:gd name="connsiteX0" fmla="*/ 0 w 1771650"/>
              <a:gd name="connsiteY0" fmla="*/ 9525 h 1019175"/>
              <a:gd name="connsiteX1" fmla="*/ 371475 w 1771650"/>
              <a:gd name="connsiteY1" fmla="*/ 0 h 1019175"/>
              <a:gd name="connsiteX2" fmla="*/ 1771650 w 1771650"/>
              <a:gd name="connsiteY2" fmla="*/ 1019175 h 1019175"/>
              <a:gd name="connsiteX3" fmla="*/ 838200 w 1771650"/>
              <a:gd name="connsiteY3" fmla="*/ 1000125 h 1019175"/>
              <a:gd name="connsiteX4" fmla="*/ 0 w 1771650"/>
              <a:gd name="connsiteY4" fmla="*/ 9525 h 1019175"/>
              <a:gd name="connsiteX0" fmla="*/ 0 w 1771650"/>
              <a:gd name="connsiteY0" fmla="*/ 9525 h 1019175"/>
              <a:gd name="connsiteX1" fmla="*/ 371475 w 1771650"/>
              <a:gd name="connsiteY1" fmla="*/ 0 h 1019175"/>
              <a:gd name="connsiteX2" fmla="*/ 1771650 w 1771650"/>
              <a:gd name="connsiteY2" fmla="*/ 1019175 h 1019175"/>
              <a:gd name="connsiteX3" fmla="*/ 847725 w 1771650"/>
              <a:gd name="connsiteY3" fmla="*/ 1019175 h 1019175"/>
              <a:gd name="connsiteX4" fmla="*/ 0 w 1771650"/>
              <a:gd name="connsiteY4" fmla="*/ 9525 h 1019175"/>
              <a:gd name="connsiteX0" fmla="*/ 0 w 1771650"/>
              <a:gd name="connsiteY0" fmla="*/ 9525 h 1019175"/>
              <a:gd name="connsiteX1" fmla="*/ 371475 w 1771650"/>
              <a:gd name="connsiteY1" fmla="*/ 0 h 1019175"/>
              <a:gd name="connsiteX2" fmla="*/ 1771650 w 1771650"/>
              <a:gd name="connsiteY2" fmla="*/ 1019175 h 1019175"/>
              <a:gd name="connsiteX3" fmla="*/ 847725 w 1771650"/>
              <a:gd name="connsiteY3" fmla="*/ 1019175 h 1019175"/>
              <a:gd name="connsiteX4" fmla="*/ 0 w 1771650"/>
              <a:gd name="connsiteY4" fmla="*/ 9525 h 1019175"/>
              <a:gd name="connsiteX0" fmla="*/ 0 w 1771650"/>
              <a:gd name="connsiteY0" fmla="*/ 0 h 1009650"/>
              <a:gd name="connsiteX1" fmla="*/ 342900 w 1771650"/>
              <a:gd name="connsiteY1" fmla="*/ 0 h 1009650"/>
              <a:gd name="connsiteX2" fmla="*/ 1771650 w 1771650"/>
              <a:gd name="connsiteY2" fmla="*/ 1009650 h 1009650"/>
              <a:gd name="connsiteX3" fmla="*/ 847725 w 1771650"/>
              <a:gd name="connsiteY3" fmla="*/ 1009650 h 1009650"/>
              <a:gd name="connsiteX4" fmla="*/ 0 w 1771650"/>
              <a:gd name="connsiteY4" fmla="*/ 0 h 1009650"/>
              <a:gd name="connsiteX0" fmla="*/ 0 w 1733550"/>
              <a:gd name="connsiteY0" fmla="*/ 45720 h 1009650"/>
              <a:gd name="connsiteX1" fmla="*/ 304800 w 1733550"/>
              <a:gd name="connsiteY1" fmla="*/ 0 h 1009650"/>
              <a:gd name="connsiteX2" fmla="*/ 1733550 w 1733550"/>
              <a:gd name="connsiteY2" fmla="*/ 1009650 h 1009650"/>
              <a:gd name="connsiteX3" fmla="*/ 809625 w 1733550"/>
              <a:gd name="connsiteY3" fmla="*/ 1009650 h 1009650"/>
              <a:gd name="connsiteX4" fmla="*/ 0 w 1733550"/>
              <a:gd name="connsiteY4" fmla="*/ 45720 h 1009650"/>
              <a:gd name="connsiteX0" fmla="*/ 0 w 1733550"/>
              <a:gd name="connsiteY0" fmla="*/ 0 h 963930"/>
              <a:gd name="connsiteX1" fmla="*/ 304800 w 1733550"/>
              <a:gd name="connsiteY1" fmla="*/ 0 h 963930"/>
              <a:gd name="connsiteX2" fmla="*/ 1733550 w 1733550"/>
              <a:gd name="connsiteY2" fmla="*/ 963930 h 963930"/>
              <a:gd name="connsiteX3" fmla="*/ 809625 w 1733550"/>
              <a:gd name="connsiteY3" fmla="*/ 963930 h 963930"/>
              <a:gd name="connsiteX4" fmla="*/ 0 w 1733550"/>
              <a:gd name="connsiteY4" fmla="*/ 0 h 963930"/>
              <a:gd name="connsiteX0" fmla="*/ 0 w 1649730"/>
              <a:gd name="connsiteY0" fmla="*/ 0 h 963930"/>
              <a:gd name="connsiteX1" fmla="*/ 304800 w 1649730"/>
              <a:gd name="connsiteY1" fmla="*/ 0 h 963930"/>
              <a:gd name="connsiteX2" fmla="*/ 1649730 w 1649730"/>
              <a:gd name="connsiteY2" fmla="*/ 925830 h 963930"/>
              <a:gd name="connsiteX3" fmla="*/ 809625 w 1649730"/>
              <a:gd name="connsiteY3" fmla="*/ 963930 h 963930"/>
              <a:gd name="connsiteX4" fmla="*/ 0 w 1649730"/>
              <a:gd name="connsiteY4" fmla="*/ 0 h 963930"/>
              <a:gd name="connsiteX0" fmla="*/ 0 w 1649730"/>
              <a:gd name="connsiteY0" fmla="*/ 0 h 941070"/>
              <a:gd name="connsiteX1" fmla="*/ 304800 w 1649730"/>
              <a:gd name="connsiteY1" fmla="*/ 0 h 941070"/>
              <a:gd name="connsiteX2" fmla="*/ 1649730 w 1649730"/>
              <a:gd name="connsiteY2" fmla="*/ 925830 h 941070"/>
              <a:gd name="connsiteX3" fmla="*/ 786765 w 1649730"/>
              <a:gd name="connsiteY3" fmla="*/ 941070 h 941070"/>
              <a:gd name="connsiteX4" fmla="*/ 0 w 1649730"/>
              <a:gd name="connsiteY4" fmla="*/ 0 h 941070"/>
              <a:gd name="connsiteX0" fmla="*/ 0 w 1615863"/>
              <a:gd name="connsiteY0" fmla="*/ 25400 h 941070"/>
              <a:gd name="connsiteX1" fmla="*/ 270933 w 1615863"/>
              <a:gd name="connsiteY1" fmla="*/ 0 h 941070"/>
              <a:gd name="connsiteX2" fmla="*/ 1615863 w 1615863"/>
              <a:gd name="connsiteY2" fmla="*/ 925830 h 941070"/>
              <a:gd name="connsiteX3" fmla="*/ 752898 w 1615863"/>
              <a:gd name="connsiteY3" fmla="*/ 941070 h 941070"/>
              <a:gd name="connsiteX4" fmla="*/ 0 w 1615863"/>
              <a:gd name="connsiteY4" fmla="*/ 25400 h 941070"/>
              <a:gd name="connsiteX0" fmla="*/ 0 w 1615863"/>
              <a:gd name="connsiteY0" fmla="*/ 25400 h 941070"/>
              <a:gd name="connsiteX1" fmla="*/ 270933 w 1615863"/>
              <a:gd name="connsiteY1" fmla="*/ 0 h 941070"/>
              <a:gd name="connsiteX2" fmla="*/ 1615863 w 1615863"/>
              <a:gd name="connsiteY2" fmla="*/ 925830 h 941070"/>
              <a:gd name="connsiteX3" fmla="*/ 778298 w 1615863"/>
              <a:gd name="connsiteY3" fmla="*/ 941070 h 941070"/>
              <a:gd name="connsiteX4" fmla="*/ 0 w 1615863"/>
              <a:gd name="connsiteY4" fmla="*/ 25400 h 941070"/>
              <a:gd name="connsiteX0" fmla="*/ 0 w 1615863"/>
              <a:gd name="connsiteY0" fmla="*/ 25400 h 925830"/>
              <a:gd name="connsiteX1" fmla="*/ 270933 w 1615863"/>
              <a:gd name="connsiteY1" fmla="*/ 0 h 925830"/>
              <a:gd name="connsiteX2" fmla="*/ 1615863 w 1615863"/>
              <a:gd name="connsiteY2" fmla="*/ 925830 h 925830"/>
              <a:gd name="connsiteX3" fmla="*/ 771371 w 1615863"/>
              <a:gd name="connsiteY3" fmla="*/ 899506 h 925830"/>
              <a:gd name="connsiteX4" fmla="*/ 0 w 1615863"/>
              <a:gd name="connsiteY4" fmla="*/ 25400 h 925830"/>
              <a:gd name="connsiteX0" fmla="*/ 0 w 1615863"/>
              <a:gd name="connsiteY0" fmla="*/ 11545 h 925830"/>
              <a:gd name="connsiteX1" fmla="*/ 270933 w 1615863"/>
              <a:gd name="connsiteY1" fmla="*/ 0 h 925830"/>
              <a:gd name="connsiteX2" fmla="*/ 1615863 w 1615863"/>
              <a:gd name="connsiteY2" fmla="*/ 925830 h 925830"/>
              <a:gd name="connsiteX3" fmla="*/ 771371 w 1615863"/>
              <a:gd name="connsiteY3" fmla="*/ 899506 h 925830"/>
              <a:gd name="connsiteX4" fmla="*/ 0 w 1615863"/>
              <a:gd name="connsiteY4" fmla="*/ 11545 h 925830"/>
              <a:gd name="connsiteX0" fmla="*/ 0 w 1588154"/>
              <a:gd name="connsiteY0" fmla="*/ 11545 h 911975"/>
              <a:gd name="connsiteX1" fmla="*/ 270933 w 1588154"/>
              <a:gd name="connsiteY1" fmla="*/ 0 h 911975"/>
              <a:gd name="connsiteX2" fmla="*/ 1588154 w 1588154"/>
              <a:gd name="connsiteY2" fmla="*/ 911975 h 911975"/>
              <a:gd name="connsiteX3" fmla="*/ 771371 w 1588154"/>
              <a:gd name="connsiteY3" fmla="*/ 899506 h 911975"/>
              <a:gd name="connsiteX4" fmla="*/ 0 w 1588154"/>
              <a:gd name="connsiteY4" fmla="*/ 11545 h 911975"/>
              <a:gd name="connsiteX0" fmla="*/ 0 w 1567373"/>
              <a:gd name="connsiteY0" fmla="*/ 11545 h 911975"/>
              <a:gd name="connsiteX1" fmla="*/ 270933 w 1567373"/>
              <a:gd name="connsiteY1" fmla="*/ 0 h 911975"/>
              <a:gd name="connsiteX2" fmla="*/ 1567373 w 1567373"/>
              <a:gd name="connsiteY2" fmla="*/ 911975 h 911975"/>
              <a:gd name="connsiteX3" fmla="*/ 771371 w 1567373"/>
              <a:gd name="connsiteY3" fmla="*/ 899506 h 911975"/>
              <a:gd name="connsiteX4" fmla="*/ 0 w 1567373"/>
              <a:gd name="connsiteY4" fmla="*/ 11545 h 911975"/>
              <a:gd name="connsiteX0" fmla="*/ 0 w 1546591"/>
              <a:gd name="connsiteY0" fmla="*/ 11545 h 911975"/>
              <a:gd name="connsiteX1" fmla="*/ 250151 w 1546591"/>
              <a:gd name="connsiteY1" fmla="*/ 0 h 911975"/>
              <a:gd name="connsiteX2" fmla="*/ 1546591 w 1546591"/>
              <a:gd name="connsiteY2" fmla="*/ 911975 h 911975"/>
              <a:gd name="connsiteX3" fmla="*/ 750589 w 1546591"/>
              <a:gd name="connsiteY3" fmla="*/ 899506 h 911975"/>
              <a:gd name="connsiteX4" fmla="*/ 0 w 1546591"/>
              <a:gd name="connsiteY4" fmla="*/ 11545 h 911975"/>
              <a:gd name="connsiteX0" fmla="*/ 0 w 1477318"/>
              <a:gd name="connsiteY0" fmla="*/ 11545 h 899506"/>
              <a:gd name="connsiteX1" fmla="*/ 250151 w 1477318"/>
              <a:gd name="connsiteY1" fmla="*/ 0 h 899506"/>
              <a:gd name="connsiteX2" fmla="*/ 1477318 w 1477318"/>
              <a:gd name="connsiteY2" fmla="*/ 898120 h 899506"/>
              <a:gd name="connsiteX3" fmla="*/ 750589 w 1477318"/>
              <a:gd name="connsiteY3" fmla="*/ 899506 h 899506"/>
              <a:gd name="connsiteX4" fmla="*/ 0 w 1477318"/>
              <a:gd name="connsiteY4" fmla="*/ 11545 h 899506"/>
              <a:gd name="connsiteX0" fmla="*/ 0 w 1477318"/>
              <a:gd name="connsiteY0" fmla="*/ 11545 h 899506"/>
              <a:gd name="connsiteX1" fmla="*/ 250151 w 1477318"/>
              <a:gd name="connsiteY1" fmla="*/ 0 h 899506"/>
              <a:gd name="connsiteX2" fmla="*/ 1477318 w 1477318"/>
              <a:gd name="connsiteY2" fmla="*/ 898120 h 899506"/>
              <a:gd name="connsiteX3" fmla="*/ 1242425 w 1477318"/>
              <a:gd name="connsiteY3" fmla="*/ 899506 h 899506"/>
              <a:gd name="connsiteX4" fmla="*/ 0 w 1477318"/>
              <a:gd name="connsiteY4" fmla="*/ 11545 h 899506"/>
              <a:gd name="connsiteX0" fmla="*/ 0 w 1788006"/>
              <a:gd name="connsiteY0" fmla="*/ 0 h 887961"/>
              <a:gd name="connsiteX1" fmla="*/ 1788006 w 1788006"/>
              <a:gd name="connsiteY1" fmla="*/ 23091 h 887961"/>
              <a:gd name="connsiteX2" fmla="*/ 1477318 w 1788006"/>
              <a:gd name="connsiteY2" fmla="*/ 886575 h 887961"/>
              <a:gd name="connsiteX3" fmla="*/ 1242425 w 1788006"/>
              <a:gd name="connsiteY3" fmla="*/ 887961 h 887961"/>
              <a:gd name="connsiteX4" fmla="*/ 0 w 1788006"/>
              <a:gd name="connsiteY4" fmla="*/ 0 h 887961"/>
              <a:gd name="connsiteX0" fmla="*/ 461684 w 545581"/>
              <a:gd name="connsiteY0" fmla="*/ 11545 h 864870"/>
              <a:gd name="connsiteX1" fmla="*/ 545581 w 545581"/>
              <a:gd name="connsiteY1" fmla="*/ 0 h 864870"/>
              <a:gd name="connsiteX2" fmla="*/ 234893 w 545581"/>
              <a:gd name="connsiteY2" fmla="*/ 863484 h 864870"/>
              <a:gd name="connsiteX3" fmla="*/ 0 w 545581"/>
              <a:gd name="connsiteY3" fmla="*/ 864870 h 864870"/>
              <a:gd name="connsiteX4" fmla="*/ 461684 w 545581"/>
              <a:gd name="connsiteY4" fmla="*/ 11545 h 864870"/>
              <a:gd name="connsiteX0" fmla="*/ 461684 w 545581"/>
              <a:gd name="connsiteY0" fmla="*/ 11545 h 864870"/>
              <a:gd name="connsiteX1" fmla="*/ 545581 w 545581"/>
              <a:gd name="connsiteY1" fmla="*/ 0 h 864870"/>
              <a:gd name="connsiteX2" fmla="*/ 200257 w 545581"/>
              <a:gd name="connsiteY2" fmla="*/ 842702 h 864870"/>
              <a:gd name="connsiteX3" fmla="*/ 0 w 545581"/>
              <a:gd name="connsiteY3" fmla="*/ 864870 h 864870"/>
              <a:gd name="connsiteX4" fmla="*/ 461684 w 545581"/>
              <a:gd name="connsiteY4" fmla="*/ 11545 h 864870"/>
              <a:gd name="connsiteX0" fmla="*/ 461684 w 531726"/>
              <a:gd name="connsiteY0" fmla="*/ 0 h 853325"/>
              <a:gd name="connsiteX1" fmla="*/ 531726 w 531726"/>
              <a:gd name="connsiteY1" fmla="*/ 2310 h 853325"/>
              <a:gd name="connsiteX2" fmla="*/ 200257 w 531726"/>
              <a:gd name="connsiteY2" fmla="*/ 831157 h 853325"/>
              <a:gd name="connsiteX3" fmla="*/ 0 w 531726"/>
              <a:gd name="connsiteY3" fmla="*/ 853325 h 853325"/>
              <a:gd name="connsiteX4" fmla="*/ 461684 w 531726"/>
              <a:gd name="connsiteY4" fmla="*/ 0 h 853325"/>
              <a:gd name="connsiteX0" fmla="*/ 461684 w 531726"/>
              <a:gd name="connsiteY0" fmla="*/ 0 h 853325"/>
              <a:gd name="connsiteX1" fmla="*/ 531726 w 531726"/>
              <a:gd name="connsiteY1" fmla="*/ 2310 h 853325"/>
              <a:gd name="connsiteX2" fmla="*/ 311093 w 531726"/>
              <a:gd name="connsiteY2" fmla="*/ 831157 h 853325"/>
              <a:gd name="connsiteX3" fmla="*/ 0 w 531726"/>
              <a:gd name="connsiteY3" fmla="*/ 853325 h 853325"/>
              <a:gd name="connsiteX4" fmla="*/ 461684 w 531726"/>
              <a:gd name="connsiteY4" fmla="*/ 0 h 853325"/>
              <a:gd name="connsiteX0" fmla="*/ 482466 w 552508"/>
              <a:gd name="connsiteY0" fmla="*/ 0 h 860252"/>
              <a:gd name="connsiteX1" fmla="*/ 552508 w 552508"/>
              <a:gd name="connsiteY1" fmla="*/ 2310 h 860252"/>
              <a:gd name="connsiteX2" fmla="*/ 331875 w 552508"/>
              <a:gd name="connsiteY2" fmla="*/ 831157 h 860252"/>
              <a:gd name="connsiteX3" fmla="*/ 0 w 552508"/>
              <a:gd name="connsiteY3" fmla="*/ 860252 h 860252"/>
              <a:gd name="connsiteX4" fmla="*/ 482466 w 552508"/>
              <a:gd name="connsiteY4" fmla="*/ 0 h 860252"/>
              <a:gd name="connsiteX0" fmla="*/ 482466 w 711835"/>
              <a:gd name="connsiteY0" fmla="*/ 39254 h 899506"/>
              <a:gd name="connsiteX1" fmla="*/ 711835 w 711835"/>
              <a:gd name="connsiteY1" fmla="*/ 0 h 899506"/>
              <a:gd name="connsiteX2" fmla="*/ 331875 w 711835"/>
              <a:gd name="connsiteY2" fmla="*/ 870411 h 899506"/>
              <a:gd name="connsiteX3" fmla="*/ 0 w 711835"/>
              <a:gd name="connsiteY3" fmla="*/ 899506 h 899506"/>
              <a:gd name="connsiteX4" fmla="*/ 482466 w 711835"/>
              <a:gd name="connsiteY4" fmla="*/ 39254 h 899506"/>
              <a:gd name="connsiteX0" fmla="*/ 544812 w 711835"/>
              <a:gd name="connsiteY0" fmla="*/ 0 h 901816"/>
              <a:gd name="connsiteX1" fmla="*/ 711835 w 711835"/>
              <a:gd name="connsiteY1" fmla="*/ 2310 h 901816"/>
              <a:gd name="connsiteX2" fmla="*/ 331875 w 711835"/>
              <a:gd name="connsiteY2" fmla="*/ 872721 h 901816"/>
              <a:gd name="connsiteX3" fmla="*/ 0 w 711835"/>
              <a:gd name="connsiteY3" fmla="*/ 901816 h 901816"/>
              <a:gd name="connsiteX4" fmla="*/ 544812 w 711835"/>
              <a:gd name="connsiteY4" fmla="*/ 0 h 901816"/>
              <a:gd name="connsiteX0" fmla="*/ 544812 w 711835"/>
              <a:gd name="connsiteY0" fmla="*/ 0 h 901816"/>
              <a:gd name="connsiteX1" fmla="*/ 711835 w 711835"/>
              <a:gd name="connsiteY1" fmla="*/ 2310 h 901816"/>
              <a:gd name="connsiteX2" fmla="*/ 331875 w 711835"/>
              <a:gd name="connsiteY2" fmla="*/ 872721 h 901816"/>
              <a:gd name="connsiteX3" fmla="*/ 0 w 711835"/>
              <a:gd name="connsiteY3" fmla="*/ 901816 h 901816"/>
              <a:gd name="connsiteX4" fmla="*/ 544812 w 711835"/>
              <a:gd name="connsiteY4" fmla="*/ 0 h 901816"/>
              <a:gd name="connsiteX0" fmla="*/ 544812 w 697980"/>
              <a:gd name="connsiteY0" fmla="*/ 0 h 901816"/>
              <a:gd name="connsiteX1" fmla="*/ 697980 w 697980"/>
              <a:gd name="connsiteY1" fmla="*/ 9237 h 901816"/>
              <a:gd name="connsiteX2" fmla="*/ 331875 w 697980"/>
              <a:gd name="connsiteY2" fmla="*/ 872721 h 901816"/>
              <a:gd name="connsiteX3" fmla="*/ 0 w 697980"/>
              <a:gd name="connsiteY3" fmla="*/ 901816 h 901816"/>
              <a:gd name="connsiteX4" fmla="*/ 544812 w 697980"/>
              <a:gd name="connsiteY4" fmla="*/ 0 h 901816"/>
              <a:gd name="connsiteX0" fmla="*/ 551740 w 704908"/>
              <a:gd name="connsiteY0" fmla="*/ 0 h 874107"/>
              <a:gd name="connsiteX1" fmla="*/ 704908 w 704908"/>
              <a:gd name="connsiteY1" fmla="*/ 9237 h 874107"/>
              <a:gd name="connsiteX2" fmla="*/ 338803 w 704908"/>
              <a:gd name="connsiteY2" fmla="*/ 872721 h 874107"/>
              <a:gd name="connsiteX3" fmla="*/ 0 w 704908"/>
              <a:gd name="connsiteY3" fmla="*/ 874107 h 874107"/>
              <a:gd name="connsiteX4" fmla="*/ 551740 w 704908"/>
              <a:gd name="connsiteY4" fmla="*/ 0 h 874107"/>
              <a:gd name="connsiteX0" fmla="*/ 572522 w 704908"/>
              <a:gd name="connsiteY0" fmla="*/ 0 h 874107"/>
              <a:gd name="connsiteX1" fmla="*/ 704908 w 704908"/>
              <a:gd name="connsiteY1" fmla="*/ 9237 h 874107"/>
              <a:gd name="connsiteX2" fmla="*/ 338803 w 704908"/>
              <a:gd name="connsiteY2" fmla="*/ 872721 h 874107"/>
              <a:gd name="connsiteX3" fmla="*/ 0 w 704908"/>
              <a:gd name="connsiteY3" fmla="*/ 874107 h 874107"/>
              <a:gd name="connsiteX4" fmla="*/ 572522 w 704908"/>
              <a:gd name="connsiteY4" fmla="*/ 0 h 874107"/>
              <a:gd name="connsiteX0" fmla="*/ 572522 w 711835"/>
              <a:gd name="connsiteY0" fmla="*/ 0 h 874107"/>
              <a:gd name="connsiteX1" fmla="*/ 711835 w 711835"/>
              <a:gd name="connsiteY1" fmla="*/ 16164 h 874107"/>
              <a:gd name="connsiteX2" fmla="*/ 338803 w 711835"/>
              <a:gd name="connsiteY2" fmla="*/ 872721 h 874107"/>
              <a:gd name="connsiteX3" fmla="*/ 0 w 711835"/>
              <a:gd name="connsiteY3" fmla="*/ 874107 h 874107"/>
              <a:gd name="connsiteX4" fmla="*/ 572522 w 711835"/>
              <a:gd name="connsiteY4" fmla="*/ 0 h 874107"/>
              <a:gd name="connsiteX0" fmla="*/ 579450 w 711835"/>
              <a:gd name="connsiteY0" fmla="*/ 0 h 860253"/>
              <a:gd name="connsiteX1" fmla="*/ 711835 w 711835"/>
              <a:gd name="connsiteY1" fmla="*/ 2310 h 860253"/>
              <a:gd name="connsiteX2" fmla="*/ 338803 w 711835"/>
              <a:gd name="connsiteY2" fmla="*/ 858867 h 860253"/>
              <a:gd name="connsiteX3" fmla="*/ 0 w 711835"/>
              <a:gd name="connsiteY3" fmla="*/ 860253 h 860253"/>
              <a:gd name="connsiteX4" fmla="*/ 579450 w 711835"/>
              <a:gd name="connsiteY4" fmla="*/ 0 h 86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35" h="860253">
                <a:moveTo>
                  <a:pt x="579450" y="0"/>
                </a:moveTo>
                <a:cubicBezTo>
                  <a:pt x="621269" y="21552"/>
                  <a:pt x="656161" y="1540"/>
                  <a:pt x="711835" y="2310"/>
                </a:cubicBezTo>
                <a:lnTo>
                  <a:pt x="338803" y="858867"/>
                </a:lnTo>
                <a:lnTo>
                  <a:pt x="0" y="860253"/>
                </a:lnTo>
                <a:lnTo>
                  <a:pt x="579450" y="0"/>
                </a:lnTo>
                <a:close/>
              </a:path>
            </a:pathLst>
          </a:cu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670307"/>
      </p:ext>
    </p:extLst>
  </p:cSld>
  <p:clrMapOvr>
    <a:masterClrMapping/>
  </p:clrMapOvr>
  <mc:AlternateContent xmlns:mc="http://schemas.openxmlformats.org/markup-compatibility/2006" xmlns:p14="http://schemas.microsoft.com/office/powerpoint/2010/main">
    <mc:Choice Requires="p14">
      <p:transition spd="slow" p14:dur="1250" advClick="0" advTm="22000">
        <p:split orient="vert"/>
        <p:sndAc>
          <p:stSnd>
            <p:snd r:embed="rId3" name="Slide_14.wav"/>
          </p:stSnd>
        </p:sndAc>
      </p:transition>
    </mc:Choice>
    <mc:Fallback xmlns="">
      <p:transition spd="slow" advClick="0" advTm="22000">
        <p:split orient="vert"/>
        <p:sndAc>
          <p:stSnd>
            <p:snd r:embed="rId7" name="Slide_14.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750"/>
                                        <p:tgtEl>
                                          <p:spTgt spid="2"/>
                                        </p:tgtEl>
                                      </p:cBhvr>
                                    </p:animEffect>
                                  </p:childTnLst>
                                </p:cTn>
                              </p:par>
                              <p:par>
                                <p:cTn id="8" presetID="22" presetClass="entr" presetSubtype="4" fill="hold" nodeType="withEffect">
                                  <p:stCondLst>
                                    <p:cond delay="1050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500"/>
                                        <p:tgtEl>
                                          <p:spTgt spid="9"/>
                                        </p:tgtEl>
                                      </p:cBhvr>
                                    </p:animEffect>
                                  </p:childTnLst>
                                </p:cTn>
                              </p:par>
                              <p:par>
                                <p:cTn id="11" presetID="22" presetClass="entr" presetSubtype="4" fill="hold" grpId="0" nodeType="withEffect">
                                  <p:stCondLst>
                                    <p:cond delay="750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2750"/>
                                        <p:tgtEl>
                                          <p:spTgt spid="16"/>
                                        </p:tgtEl>
                                      </p:cBhvr>
                                    </p:animEffect>
                                  </p:childTnLst>
                                </p:cTn>
                              </p:par>
                              <p:par>
                                <p:cTn id="14" presetID="22" presetClass="entr" presetSubtype="4" fill="hold" grpId="0" nodeType="withEffect">
                                  <p:stCondLst>
                                    <p:cond delay="1050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2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038"/>
            <a:ext cx="8153400" cy="944562"/>
          </a:xfrm>
        </p:spPr>
        <p:txBody>
          <a:bodyPr/>
          <a:lstStyle/>
          <a:p>
            <a:r>
              <a:rPr lang="en-US" dirty="0" smtClean="0"/>
              <a:t>Typical Section on Main South of Liberty St</a:t>
            </a:r>
            <a:endParaRPr lang="en-US" dirty="0"/>
          </a:p>
        </p:txBody>
      </p:sp>
      <p:sp>
        <p:nvSpPr>
          <p:cNvPr id="6" name="Slide Number Placeholder 5"/>
          <p:cNvSpPr>
            <a:spLocks noGrp="1"/>
          </p:cNvSpPr>
          <p:nvPr>
            <p:ph type="sldNum" sz="quarter" idx="4294967295"/>
          </p:nvPr>
        </p:nvSpPr>
        <p:spPr>
          <a:xfrm>
            <a:off x="8534400" y="6492875"/>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15</a:t>
            </a:fld>
            <a:endParaRPr lang="en-US" dirty="0"/>
          </a:p>
        </p:txBody>
      </p:sp>
      <p:pic>
        <p:nvPicPr>
          <p:cNvPr id="3074" name="Picture 2" descr="\\Vswes-fs\data\PROJECT\5167733_001\_PD&amp;E FileCabinet\F.PublicInvolvement\F.10-PublicHearing\6_Presentation\Supporting Graphics\Renderings &amp; Typicals\MainSt_04 small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98" t="17303" r="10245" b="4964"/>
          <a:stretch/>
        </p:blipFill>
        <p:spPr bwMode="auto">
          <a:xfrm>
            <a:off x="203200" y="1699286"/>
            <a:ext cx="3683000" cy="47027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5640" y="1278374"/>
            <a:ext cx="2799080" cy="369332"/>
          </a:xfrm>
          <a:prstGeom prst="rect">
            <a:avLst/>
          </a:prstGeom>
          <a:noFill/>
        </p:spPr>
        <p:txBody>
          <a:bodyPr wrap="square" rtlCol="0">
            <a:spAutoFit/>
          </a:bodyPr>
          <a:lstStyle/>
          <a:p>
            <a:r>
              <a:rPr lang="en-US" dirty="0" smtClean="0"/>
              <a:t>(Both views looking north)</a:t>
            </a:r>
            <a:endParaRPr lang="en-US" dirty="0"/>
          </a:p>
        </p:txBody>
      </p:sp>
      <p:sp>
        <p:nvSpPr>
          <p:cNvPr id="7" name="TextBox 6"/>
          <p:cNvSpPr txBox="1"/>
          <p:nvPr/>
        </p:nvSpPr>
        <p:spPr>
          <a:xfrm>
            <a:off x="4147246" y="6148923"/>
            <a:ext cx="4570033" cy="384721"/>
          </a:xfrm>
          <a:prstGeom prst="rect">
            <a:avLst/>
          </a:prstGeom>
          <a:noFill/>
        </p:spPr>
        <p:txBody>
          <a:bodyPr wrap="square" rtlCol="0">
            <a:spAutoFit/>
          </a:bodyPr>
          <a:lstStyle/>
          <a:p>
            <a:pPr algn="ctr"/>
            <a:r>
              <a:rPr lang="en-US" sz="1900" dirty="0" smtClean="0"/>
              <a:t>Trail Rendering – Looking Southwest</a:t>
            </a:r>
            <a:endParaRPr lang="en-US" sz="1900" dirty="0"/>
          </a:p>
        </p:txBody>
      </p:sp>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9578" b="19240"/>
          <a:stretch/>
        </p:blipFill>
        <p:spPr bwMode="auto">
          <a:xfrm>
            <a:off x="4132007" y="1251467"/>
            <a:ext cx="4585273" cy="197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2874" r="9578" b="13679"/>
          <a:stretch/>
        </p:blipFill>
        <p:spPr bwMode="auto">
          <a:xfrm>
            <a:off x="4147247" y="4084537"/>
            <a:ext cx="4585273" cy="2057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147247" y="3246573"/>
            <a:ext cx="4585273" cy="630942"/>
          </a:xfrm>
          <a:prstGeom prst="rect">
            <a:avLst/>
          </a:prstGeom>
          <a:noFill/>
        </p:spPr>
        <p:txBody>
          <a:bodyPr wrap="square" rtlCol="0">
            <a:spAutoFit/>
          </a:bodyPr>
          <a:lstStyle/>
          <a:p>
            <a:pPr algn="ctr">
              <a:lnSpc>
                <a:spcPts val="2100"/>
              </a:lnSpc>
            </a:pPr>
            <a:r>
              <a:rPr lang="en-US" sz="1900" dirty="0" smtClean="0"/>
              <a:t>Existing View at 140 South Main Street  Looking Southwest</a:t>
            </a:r>
            <a:endParaRPr lang="en-US" sz="1900" dirty="0"/>
          </a:p>
        </p:txBody>
      </p:sp>
      <p:sp>
        <p:nvSpPr>
          <p:cNvPr id="11" name="Rectangle 14"/>
          <p:cNvSpPr/>
          <p:nvPr/>
        </p:nvSpPr>
        <p:spPr>
          <a:xfrm>
            <a:off x="852358" y="4577773"/>
            <a:ext cx="859973" cy="838083"/>
          </a:xfrm>
          <a:custGeom>
            <a:avLst/>
            <a:gdLst>
              <a:gd name="connsiteX0" fmla="*/ 0 w 1704975"/>
              <a:gd name="connsiteY0" fmla="*/ 0 h 1085850"/>
              <a:gd name="connsiteX1" fmla="*/ 1704975 w 1704975"/>
              <a:gd name="connsiteY1" fmla="*/ 0 h 1085850"/>
              <a:gd name="connsiteX2" fmla="*/ 1704975 w 1704975"/>
              <a:gd name="connsiteY2" fmla="*/ 1085850 h 1085850"/>
              <a:gd name="connsiteX3" fmla="*/ 0 w 1704975"/>
              <a:gd name="connsiteY3" fmla="*/ 1085850 h 1085850"/>
              <a:gd name="connsiteX4" fmla="*/ 0 w 1704975"/>
              <a:gd name="connsiteY4" fmla="*/ 0 h 1085850"/>
              <a:gd name="connsiteX0" fmla="*/ 0 w 1704975"/>
              <a:gd name="connsiteY0" fmla="*/ 0 h 1085850"/>
              <a:gd name="connsiteX1" fmla="*/ 600075 w 1704975"/>
              <a:gd name="connsiteY1" fmla="*/ 19050 h 1085850"/>
              <a:gd name="connsiteX2" fmla="*/ 1704975 w 1704975"/>
              <a:gd name="connsiteY2" fmla="*/ 1085850 h 1085850"/>
              <a:gd name="connsiteX3" fmla="*/ 0 w 1704975"/>
              <a:gd name="connsiteY3" fmla="*/ 1085850 h 1085850"/>
              <a:gd name="connsiteX4" fmla="*/ 0 w 1704975"/>
              <a:gd name="connsiteY4" fmla="*/ 0 h 1085850"/>
              <a:gd name="connsiteX0" fmla="*/ 0 w 1733550"/>
              <a:gd name="connsiteY0" fmla="*/ 0 h 1085850"/>
              <a:gd name="connsiteX1" fmla="*/ 600075 w 1733550"/>
              <a:gd name="connsiteY1" fmla="*/ 19050 h 1085850"/>
              <a:gd name="connsiteX2" fmla="*/ 1733550 w 1733550"/>
              <a:gd name="connsiteY2" fmla="*/ 1009650 h 1085850"/>
              <a:gd name="connsiteX3" fmla="*/ 0 w 1733550"/>
              <a:gd name="connsiteY3" fmla="*/ 1085850 h 1085850"/>
              <a:gd name="connsiteX4" fmla="*/ 0 w 1733550"/>
              <a:gd name="connsiteY4" fmla="*/ 0 h 1085850"/>
              <a:gd name="connsiteX0" fmla="*/ 0 w 1733550"/>
              <a:gd name="connsiteY0" fmla="*/ 0 h 1009650"/>
              <a:gd name="connsiteX1" fmla="*/ 600075 w 1733550"/>
              <a:gd name="connsiteY1" fmla="*/ 19050 h 1009650"/>
              <a:gd name="connsiteX2" fmla="*/ 1733550 w 1733550"/>
              <a:gd name="connsiteY2" fmla="*/ 1009650 h 1009650"/>
              <a:gd name="connsiteX3" fmla="*/ 1000125 w 1733550"/>
              <a:gd name="connsiteY3" fmla="*/ 952500 h 1009650"/>
              <a:gd name="connsiteX4" fmla="*/ 0 w 1733550"/>
              <a:gd name="connsiteY4" fmla="*/ 0 h 1009650"/>
              <a:gd name="connsiteX0" fmla="*/ 0 w 1733550"/>
              <a:gd name="connsiteY0" fmla="*/ 0 h 1009650"/>
              <a:gd name="connsiteX1" fmla="*/ 600075 w 1733550"/>
              <a:gd name="connsiteY1" fmla="*/ 19050 h 1009650"/>
              <a:gd name="connsiteX2" fmla="*/ 1733550 w 1733550"/>
              <a:gd name="connsiteY2" fmla="*/ 1009650 h 1009650"/>
              <a:gd name="connsiteX3" fmla="*/ 838200 w 1733550"/>
              <a:gd name="connsiteY3" fmla="*/ 1009650 h 1009650"/>
              <a:gd name="connsiteX4" fmla="*/ 0 w 1733550"/>
              <a:gd name="connsiteY4" fmla="*/ 0 h 1009650"/>
              <a:gd name="connsiteX0" fmla="*/ 0 w 1733550"/>
              <a:gd name="connsiteY0" fmla="*/ 9525 h 1019175"/>
              <a:gd name="connsiteX1" fmla="*/ 352425 w 1733550"/>
              <a:gd name="connsiteY1" fmla="*/ 0 h 1019175"/>
              <a:gd name="connsiteX2" fmla="*/ 1733550 w 1733550"/>
              <a:gd name="connsiteY2" fmla="*/ 1019175 h 1019175"/>
              <a:gd name="connsiteX3" fmla="*/ 838200 w 1733550"/>
              <a:gd name="connsiteY3" fmla="*/ 1019175 h 1019175"/>
              <a:gd name="connsiteX4" fmla="*/ 0 w 1733550"/>
              <a:gd name="connsiteY4" fmla="*/ 9525 h 1019175"/>
              <a:gd name="connsiteX0" fmla="*/ 0 w 1733550"/>
              <a:gd name="connsiteY0" fmla="*/ 0 h 1009650"/>
              <a:gd name="connsiteX1" fmla="*/ 371475 w 1733550"/>
              <a:gd name="connsiteY1" fmla="*/ 9525 h 1009650"/>
              <a:gd name="connsiteX2" fmla="*/ 1733550 w 1733550"/>
              <a:gd name="connsiteY2" fmla="*/ 1009650 h 1009650"/>
              <a:gd name="connsiteX3" fmla="*/ 838200 w 1733550"/>
              <a:gd name="connsiteY3" fmla="*/ 1009650 h 1009650"/>
              <a:gd name="connsiteX4" fmla="*/ 0 w 1733550"/>
              <a:gd name="connsiteY4" fmla="*/ 0 h 1009650"/>
              <a:gd name="connsiteX0" fmla="*/ 0 w 1714500"/>
              <a:gd name="connsiteY0" fmla="*/ 28575 h 1000125"/>
              <a:gd name="connsiteX1" fmla="*/ 352425 w 1714500"/>
              <a:gd name="connsiteY1" fmla="*/ 0 h 1000125"/>
              <a:gd name="connsiteX2" fmla="*/ 1714500 w 1714500"/>
              <a:gd name="connsiteY2" fmla="*/ 1000125 h 1000125"/>
              <a:gd name="connsiteX3" fmla="*/ 819150 w 1714500"/>
              <a:gd name="connsiteY3" fmla="*/ 1000125 h 1000125"/>
              <a:gd name="connsiteX4" fmla="*/ 0 w 1714500"/>
              <a:gd name="connsiteY4" fmla="*/ 28575 h 1000125"/>
              <a:gd name="connsiteX0" fmla="*/ 0 w 1752600"/>
              <a:gd name="connsiteY0" fmla="*/ 28575 h 1019175"/>
              <a:gd name="connsiteX1" fmla="*/ 352425 w 1752600"/>
              <a:gd name="connsiteY1" fmla="*/ 0 h 1019175"/>
              <a:gd name="connsiteX2" fmla="*/ 1752600 w 1752600"/>
              <a:gd name="connsiteY2" fmla="*/ 1019175 h 1019175"/>
              <a:gd name="connsiteX3" fmla="*/ 819150 w 1752600"/>
              <a:gd name="connsiteY3" fmla="*/ 1000125 h 1019175"/>
              <a:gd name="connsiteX4" fmla="*/ 0 w 1752600"/>
              <a:gd name="connsiteY4" fmla="*/ 28575 h 1019175"/>
              <a:gd name="connsiteX0" fmla="*/ 0 w 1771650"/>
              <a:gd name="connsiteY0" fmla="*/ 9525 h 1019175"/>
              <a:gd name="connsiteX1" fmla="*/ 371475 w 1771650"/>
              <a:gd name="connsiteY1" fmla="*/ 0 h 1019175"/>
              <a:gd name="connsiteX2" fmla="*/ 1771650 w 1771650"/>
              <a:gd name="connsiteY2" fmla="*/ 1019175 h 1019175"/>
              <a:gd name="connsiteX3" fmla="*/ 838200 w 1771650"/>
              <a:gd name="connsiteY3" fmla="*/ 1000125 h 1019175"/>
              <a:gd name="connsiteX4" fmla="*/ 0 w 1771650"/>
              <a:gd name="connsiteY4" fmla="*/ 9525 h 1019175"/>
              <a:gd name="connsiteX0" fmla="*/ 0 w 1771650"/>
              <a:gd name="connsiteY0" fmla="*/ 9525 h 1019175"/>
              <a:gd name="connsiteX1" fmla="*/ 371475 w 1771650"/>
              <a:gd name="connsiteY1" fmla="*/ 0 h 1019175"/>
              <a:gd name="connsiteX2" fmla="*/ 1771650 w 1771650"/>
              <a:gd name="connsiteY2" fmla="*/ 1019175 h 1019175"/>
              <a:gd name="connsiteX3" fmla="*/ 847725 w 1771650"/>
              <a:gd name="connsiteY3" fmla="*/ 1019175 h 1019175"/>
              <a:gd name="connsiteX4" fmla="*/ 0 w 1771650"/>
              <a:gd name="connsiteY4" fmla="*/ 9525 h 1019175"/>
              <a:gd name="connsiteX0" fmla="*/ 0 w 1771650"/>
              <a:gd name="connsiteY0" fmla="*/ 9525 h 1019175"/>
              <a:gd name="connsiteX1" fmla="*/ 371475 w 1771650"/>
              <a:gd name="connsiteY1" fmla="*/ 0 h 1019175"/>
              <a:gd name="connsiteX2" fmla="*/ 1771650 w 1771650"/>
              <a:gd name="connsiteY2" fmla="*/ 1019175 h 1019175"/>
              <a:gd name="connsiteX3" fmla="*/ 847725 w 1771650"/>
              <a:gd name="connsiteY3" fmla="*/ 1019175 h 1019175"/>
              <a:gd name="connsiteX4" fmla="*/ 0 w 1771650"/>
              <a:gd name="connsiteY4" fmla="*/ 9525 h 1019175"/>
              <a:gd name="connsiteX0" fmla="*/ 0 w 1771650"/>
              <a:gd name="connsiteY0" fmla="*/ 0 h 1009650"/>
              <a:gd name="connsiteX1" fmla="*/ 342900 w 1771650"/>
              <a:gd name="connsiteY1" fmla="*/ 0 h 1009650"/>
              <a:gd name="connsiteX2" fmla="*/ 1771650 w 1771650"/>
              <a:gd name="connsiteY2" fmla="*/ 1009650 h 1009650"/>
              <a:gd name="connsiteX3" fmla="*/ 847725 w 1771650"/>
              <a:gd name="connsiteY3" fmla="*/ 1009650 h 1009650"/>
              <a:gd name="connsiteX4" fmla="*/ 0 w 1771650"/>
              <a:gd name="connsiteY4" fmla="*/ 0 h 1009650"/>
              <a:gd name="connsiteX0" fmla="*/ 0 w 1733550"/>
              <a:gd name="connsiteY0" fmla="*/ 45720 h 1009650"/>
              <a:gd name="connsiteX1" fmla="*/ 304800 w 1733550"/>
              <a:gd name="connsiteY1" fmla="*/ 0 h 1009650"/>
              <a:gd name="connsiteX2" fmla="*/ 1733550 w 1733550"/>
              <a:gd name="connsiteY2" fmla="*/ 1009650 h 1009650"/>
              <a:gd name="connsiteX3" fmla="*/ 809625 w 1733550"/>
              <a:gd name="connsiteY3" fmla="*/ 1009650 h 1009650"/>
              <a:gd name="connsiteX4" fmla="*/ 0 w 1733550"/>
              <a:gd name="connsiteY4" fmla="*/ 45720 h 1009650"/>
              <a:gd name="connsiteX0" fmla="*/ 0 w 1733550"/>
              <a:gd name="connsiteY0" fmla="*/ 0 h 963930"/>
              <a:gd name="connsiteX1" fmla="*/ 304800 w 1733550"/>
              <a:gd name="connsiteY1" fmla="*/ 0 h 963930"/>
              <a:gd name="connsiteX2" fmla="*/ 1733550 w 1733550"/>
              <a:gd name="connsiteY2" fmla="*/ 963930 h 963930"/>
              <a:gd name="connsiteX3" fmla="*/ 809625 w 1733550"/>
              <a:gd name="connsiteY3" fmla="*/ 963930 h 963930"/>
              <a:gd name="connsiteX4" fmla="*/ 0 w 1733550"/>
              <a:gd name="connsiteY4" fmla="*/ 0 h 963930"/>
              <a:gd name="connsiteX0" fmla="*/ 0 w 1649730"/>
              <a:gd name="connsiteY0" fmla="*/ 0 h 963930"/>
              <a:gd name="connsiteX1" fmla="*/ 304800 w 1649730"/>
              <a:gd name="connsiteY1" fmla="*/ 0 h 963930"/>
              <a:gd name="connsiteX2" fmla="*/ 1649730 w 1649730"/>
              <a:gd name="connsiteY2" fmla="*/ 925830 h 963930"/>
              <a:gd name="connsiteX3" fmla="*/ 809625 w 1649730"/>
              <a:gd name="connsiteY3" fmla="*/ 963930 h 963930"/>
              <a:gd name="connsiteX4" fmla="*/ 0 w 1649730"/>
              <a:gd name="connsiteY4" fmla="*/ 0 h 963930"/>
              <a:gd name="connsiteX0" fmla="*/ 0 w 1649730"/>
              <a:gd name="connsiteY0" fmla="*/ 0 h 941070"/>
              <a:gd name="connsiteX1" fmla="*/ 304800 w 1649730"/>
              <a:gd name="connsiteY1" fmla="*/ 0 h 941070"/>
              <a:gd name="connsiteX2" fmla="*/ 1649730 w 1649730"/>
              <a:gd name="connsiteY2" fmla="*/ 925830 h 941070"/>
              <a:gd name="connsiteX3" fmla="*/ 786765 w 1649730"/>
              <a:gd name="connsiteY3" fmla="*/ 941070 h 941070"/>
              <a:gd name="connsiteX4" fmla="*/ 0 w 1649730"/>
              <a:gd name="connsiteY4" fmla="*/ 0 h 941070"/>
              <a:gd name="connsiteX0" fmla="*/ 0 w 1615863"/>
              <a:gd name="connsiteY0" fmla="*/ 25400 h 941070"/>
              <a:gd name="connsiteX1" fmla="*/ 270933 w 1615863"/>
              <a:gd name="connsiteY1" fmla="*/ 0 h 941070"/>
              <a:gd name="connsiteX2" fmla="*/ 1615863 w 1615863"/>
              <a:gd name="connsiteY2" fmla="*/ 925830 h 941070"/>
              <a:gd name="connsiteX3" fmla="*/ 752898 w 1615863"/>
              <a:gd name="connsiteY3" fmla="*/ 941070 h 941070"/>
              <a:gd name="connsiteX4" fmla="*/ 0 w 1615863"/>
              <a:gd name="connsiteY4" fmla="*/ 25400 h 941070"/>
              <a:gd name="connsiteX0" fmla="*/ 0 w 1615863"/>
              <a:gd name="connsiteY0" fmla="*/ 25400 h 941070"/>
              <a:gd name="connsiteX1" fmla="*/ 270933 w 1615863"/>
              <a:gd name="connsiteY1" fmla="*/ 0 h 941070"/>
              <a:gd name="connsiteX2" fmla="*/ 1615863 w 1615863"/>
              <a:gd name="connsiteY2" fmla="*/ 925830 h 941070"/>
              <a:gd name="connsiteX3" fmla="*/ 778298 w 1615863"/>
              <a:gd name="connsiteY3" fmla="*/ 941070 h 941070"/>
              <a:gd name="connsiteX4" fmla="*/ 0 w 1615863"/>
              <a:gd name="connsiteY4" fmla="*/ 25400 h 941070"/>
              <a:gd name="connsiteX0" fmla="*/ 0 w 1615863"/>
              <a:gd name="connsiteY0" fmla="*/ 25400 h 925830"/>
              <a:gd name="connsiteX1" fmla="*/ 270933 w 1615863"/>
              <a:gd name="connsiteY1" fmla="*/ 0 h 925830"/>
              <a:gd name="connsiteX2" fmla="*/ 1615863 w 1615863"/>
              <a:gd name="connsiteY2" fmla="*/ 925830 h 925830"/>
              <a:gd name="connsiteX3" fmla="*/ 771371 w 1615863"/>
              <a:gd name="connsiteY3" fmla="*/ 899506 h 925830"/>
              <a:gd name="connsiteX4" fmla="*/ 0 w 1615863"/>
              <a:gd name="connsiteY4" fmla="*/ 25400 h 925830"/>
              <a:gd name="connsiteX0" fmla="*/ 0 w 1615863"/>
              <a:gd name="connsiteY0" fmla="*/ 11545 h 925830"/>
              <a:gd name="connsiteX1" fmla="*/ 270933 w 1615863"/>
              <a:gd name="connsiteY1" fmla="*/ 0 h 925830"/>
              <a:gd name="connsiteX2" fmla="*/ 1615863 w 1615863"/>
              <a:gd name="connsiteY2" fmla="*/ 925830 h 925830"/>
              <a:gd name="connsiteX3" fmla="*/ 771371 w 1615863"/>
              <a:gd name="connsiteY3" fmla="*/ 899506 h 925830"/>
              <a:gd name="connsiteX4" fmla="*/ 0 w 1615863"/>
              <a:gd name="connsiteY4" fmla="*/ 11545 h 925830"/>
              <a:gd name="connsiteX0" fmla="*/ 0 w 1588154"/>
              <a:gd name="connsiteY0" fmla="*/ 11545 h 911975"/>
              <a:gd name="connsiteX1" fmla="*/ 270933 w 1588154"/>
              <a:gd name="connsiteY1" fmla="*/ 0 h 911975"/>
              <a:gd name="connsiteX2" fmla="*/ 1588154 w 1588154"/>
              <a:gd name="connsiteY2" fmla="*/ 911975 h 911975"/>
              <a:gd name="connsiteX3" fmla="*/ 771371 w 1588154"/>
              <a:gd name="connsiteY3" fmla="*/ 899506 h 911975"/>
              <a:gd name="connsiteX4" fmla="*/ 0 w 1588154"/>
              <a:gd name="connsiteY4" fmla="*/ 11545 h 911975"/>
              <a:gd name="connsiteX0" fmla="*/ 0 w 1567373"/>
              <a:gd name="connsiteY0" fmla="*/ 11545 h 911975"/>
              <a:gd name="connsiteX1" fmla="*/ 270933 w 1567373"/>
              <a:gd name="connsiteY1" fmla="*/ 0 h 911975"/>
              <a:gd name="connsiteX2" fmla="*/ 1567373 w 1567373"/>
              <a:gd name="connsiteY2" fmla="*/ 911975 h 911975"/>
              <a:gd name="connsiteX3" fmla="*/ 771371 w 1567373"/>
              <a:gd name="connsiteY3" fmla="*/ 899506 h 911975"/>
              <a:gd name="connsiteX4" fmla="*/ 0 w 1567373"/>
              <a:gd name="connsiteY4" fmla="*/ 11545 h 911975"/>
              <a:gd name="connsiteX0" fmla="*/ 0 w 1546591"/>
              <a:gd name="connsiteY0" fmla="*/ 11545 h 911975"/>
              <a:gd name="connsiteX1" fmla="*/ 250151 w 1546591"/>
              <a:gd name="connsiteY1" fmla="*/ 0 h 911975"/>
              <a:gd name="connsiteX2" fmla="*/ 1546591 w 1546591"/>
              <a:gd name="connsiteY2" fmla="*/ 911975 h 911975"/>
              <a:gd name="connsiteX3" fmla="*/ 750589 w 1546591"/>
              <a:gd name="connsiteY3" fmla="*/ 899506 h 911975"/>
              <a:gd name="connsiteX4" fmla="*/ 0 w 1546591"/>
              <a:gd name="connsiteY4" fmla="*/ 11545 h 911975"/>
              <a:gd name="connsiteX0" fmla="*/ 0 w 1477318"/>
              <a:gd name="connsiteY0" fmla="*/ 11545 h 899506"/>
              <a:gd name="connsiteX1" fmla="*/ 250151 w 1477318"/>
              <a:gd name="connsiteY1" fmla="*/ 0 h 899506"/>
              <a:gd name="connsiteX2" fmla="*/ 1477318 w 1477318"/>
              <a:gd name="connsiteY2" fmla="*/ 898120 h 899506"/>
              <a:gd name="connsiteX3" fmla="*/ 750589 w 1477318"/>
              <a:gd name="connsiteY3" fmla="*/ 899506 h 899506"/>
              <a:gd name="connsiteX4" fmla="*/ 0 w 1477318"/>
              <a:gd name="connsiteY4" fmla="*/ 11545 h 899506"/>
              <a:gd name="connsiteX0" fmla="*/ 0 w 1477318"/>
              <a:gd name="connsiteY0" fmla="*/ 11545 h 899506"/>
              <a:gd name="connsiteX1" fmla="*/ 250151 w 1477318"/>
              <a:gd name="connsiteY1" fmla="*/ 0 h 899506"/>
              <a:gd name="connsiteX2" fmla="*/ 1477318 w 1477318"/>
              <a:gd name="connsiteY2" fmla="*/ 898120 h 899506"/>
              <a:gd name="connsiteX3" fmla="*/ 1242425 w 1477318"/>
              <a:gd name="connsiteY3" fmla="*/ 899506 h 899506"/>
              <a:gd name="connsiteX4" fmla="*/ 0 w 1477318"/>
              <a:gd name="connsiteY4" fmla="*/ 11545 h 899506"/>
              <a:gd name="connsiteX0" fmla="*/ 0 w 1788006"/>
              <a:gd name="connsiteY0" fmla="*/ 0 h 887961"/>
              <a:gd name="connsiteX1" fmla="*/ 1788006 w 1788006"/>
              <a:gd name="connsiteY1" fmla="*/ 23091 h 887961"/>
              <a:gd name="connsiteX2" fmla="*/ 1477318 w 1788006"/>
              <a:gd name="connsiteY2" fmla="*/ 886575 h 887961"/>
              <a:gd name="connsiteX3" fmla="*/ 1242425 w 1788006"/>
              <a:gd name="connsiteY3" fmla="*/ 887961 h 887961"/>
              <a:gd name="connsiteX4" fmla="*/ 0 w 1788006"/>
              <a:gd name="connsiteY4" fmla="*/ 0 h 887961"/>
              <a:gd name="connsiteX0" fmla="*/ 461684 w 545581"/>
              <a:gd name="connsiteY0" fmla="*/ 11545 h 864870"/>
              <a:gd name="connsiteX1" fmla="*/ 545581 w 545581"/>
              <a:gd name="connsiteY1" fmla="*/ 0 h 864870"/>
              <a:gd name="connsiteX2" fmla="*/ 234893 w 545581"/>
              <a:gd name="connsiteY2" fmla="*/ 863484 h 864870"/>
              <a:gd name="connsiteX3" fmla="*/ 0 w 545581"/>
              <a:gd name="connsiteY3" fmla="*/ 864870 h 864870"/>
              <a:gd name="connsiteX4" fmla="*/ 461684 w 545581"/>
              <a:gd name="connsiteY4" fmla="*/ 11545 h 864870"/>
              <a:gd name="connsiteX0" fmla="*/ 461684 w 545581"/>
              <a:gd name="connsiteY0" fmla="*/ 11545 h 864870"/>
              <a:gd name="connsiteX1" fmla="*/ 545581 w 545581"/>
              <a:gd name="connsiteY1" fmla="*/ 0 h 864870"/>
              <a:gd name="connsiteX2" fmla="*/ 200257 w 545581"/>
              <a:gd name="connsiteY2" fmla="*/ 842702 h 864870"/>
              <a:gd name="connsiteX3" fmla="*/ 0 w 545581"/>
              <a:gd name="connsiteY3" fmla="*/ 864870 h 864870"/>
              <a:gd name="connsiteX4" fmla="*/ 461684 w 545581"/>
              <a:gd name="connsiteY4" fmla="*/ 11545 h 864870"/>
              <a:gd name="connsiteX0" fmla="*/ 461684 w 531726"/>
              <a:gd name="connsiteY0" fmla="*/ 0 h 853325"/>
              <a:gd name="connsiteX1" fmla="*/ 531726 w 531726"/>
              <a:gd name="connsiteY1" fmla="*/ 2310 h 853325"/>
              <a:gd name="connsiteX2" fmla="*/ 200257 w 531726"/>
              <a:gd name="connsiteY2" fmla="*/ 831157 h 853325"/>
              <a:gd name="connsiteX3" fmla="*/ 0 w 531726"/>
              <a:gd name="connsiteY3" fmla="*/ 853325 h 853325"/>
              <a:gd name="connsiteX4" fmla="*/ 461684 w 531726"/>
              <a:gd name="connsiteY4" fmla="*/ 0 h 853325"/>
              <a:gd name="connsiteX0" fmla="*/ 461684 w 531726"/>
              <a:gd name="connsiteY0" fmla="*/ 0 h 853325"/>
              <a:gd name="connsiteX1" fmla="*/ 531726 w 531726"/>
              <a:gd name="connsiteY1" fmla="*/ 2310 h 853325"/>
              <a:gd name="connsiteX2" fmla="*/ 200257 w 531726"/>
              <a:gd name="connsiteY2" fmla="*/ 838084 h 853325"/>
              <a:gd name="connsiteX3" fmla="*/ 0 w 531726"/>
              <a:gd name="connsiteY3" fmla="*/ 853325 h 853325"/>
              <a:gd name="connsiteX4" fmla="*/ 461684 w 531726"/>
              <a:gd name="connsiteY4" fmla="*/ 0 h 853325"/>
              <a:gd name="connsiteX0" fmla="*/ 461684 w 531726"/>
              <a:gd name="connsiteY0" fmla="*/ 0 h 867391"/>
              <a:gd name="connsiteX1" fmla="*/ 531726 w 531726"/>
              <a:gd name="connsiteY1" fmla="*/ 2310 h 867391"/>
              <a:gd name="connsiteX2" fmla="*/ 311626 w 531726"/>
              <a:gd name="connsiteY2" fmla="*/ 867391 h 867391"/>
              <a:gd name="connsiteX3" fmla="*/ 0 w 531726"/>
              <a:gd name="connsiteY3" fmla="*/ 853325 h 867391"/>
              <a:gd name="connsiteX4" fmla="*/ 461684 w 531726"/>
              <a:gd name="connsiteY4" fmla="*/ 0 h 867391"/>
              <a:gd name="connsiteX0" fmla="*/ 590637 w 660679"/>
              <a:gd name="connsiteY0" fmla="*/ 0 h 867391"/>
              <a:gd name="connsiteX1" fmla="*/ 660679 w 660679"/>
              <a:gd name="connsiteY1" fmla="*/ 2310 h 867391"/>
              <a:gd name="connsiteX2" fmla="*/ 440579 w 660679"/>
              <a:gd name="connsiteY2" fmla="*/ 867391 h 867391"/>
              <a:gd name="connsiteX3" fmla="*/ 0 w 660679"/>
              <a:gd name="connsiteY3" fmla="*/ 829879 h 867391"/>
              <a:gd name="connsiteX4" fmla="*/ 590637 w 660679"/>
              <a:gd name="connsiteY4" fmla="*/ 0 h 867391"/>
              <a:gd name="connsiteX0" fmla="*/ 590637 w 660679"/>
              <a:gd name="connsiteY0" fmla="*/ 0 h 849806"/>
              <a:gd name="connsiteX1" fmla="*/ 660679 w 660679"/>
              <a:gd name="connsiteY1" fmla="*/ 2310 h 849806"/>
              <a:gd name="connsiteX2" fmla="*/ 428855 w 660679"/>
              <a:gd name="connsiteY2" fmla="*/ 849806 h 849806"/>
              <a:gd name="connsiteX3" fmla="*/ 0 w 660679"/>
              <a:gd name="connsiteY3" fmla="*/ 829879 h 849806"/>
              <a:gd name="connsiteX4" fmla="*/ 590637 w 660679"/>
              <a:gd name="connsiteY4" fmla="*/ 0 h 849806"/>
              <a:gd name="connsiteX0" fmla="*/ 590637 w 865833"/>
              <a:gd name="connsiteY0" fmla="*/ 15275 h 865081"/>
              <a:gd name="connsiteX1" fmla="*/ 865833 w 865833"/>
              <a:gd name="connsiteY1" fmla="*/ 0 h 865081"/>
              <a:gd name="connsiteX2" fmla="*/ 428855 w 865833"/>
              <a:gd name="connsiteY2" fmla="*/ 865081 h 865081"/>
              <a:gd name="connsiteX3" fmla="*/ 0 w 865833"/>
              <a:gd name="connsiteY3" fmla="*/ 845154 h 865081"/>
              <a:gd name="connsiteX4" fmla="*/ 590637 w 865833"/>
              <a:gd name="connsiteY4" fmla="*/ 15275 h 865081"/>
              <a:gd name="connsiteX0" fmla="*/ 666837 w 865833"/>
              <a:gd name="connsiteY0" fmla="*/ 26998 h 865081"/>
              <a:gd name="connsiteX1" fmla="*/ 865833 w 865833"/>
              <a:gd name="connsiteY1" fmla="*/ 0 h 865081"/>
              <a:gd name="connsiteX2" fmla="*/ 428855 w 865833"/>
              <a:gd name="connsiteY2" fmla="*/ 865081 h 865081"/>
              <a:gd name="connsiteX3" fmla="*/ 0 w 865833"/>
              <a:gd name="connsiteY3" fmla="*/ 845154 h 865081"/>
              <a:gd name="connsiteX4" fmla="*/ 666837 w 865833"/>
              <a:gd name="connsiteY4" fmla="*/ 26998 h 865081"/>
              <a:gd name="connsiteX0" fmla="*/ 666837 w 859972"/>
              <a:gd name="connsiteY0" fmla="*/ 9413 h 847496"/>
              <a:gd name="connsiteX1" fmla="*/ 859972 w 859972"/>
              <a:gd name="connsiteY1" fmla="*/ 0 h 847496"/>
              <a:gd name="connsiteX2" fmla="*/ 428855 w 859972"/>
              <a:gd name="connsiteY2" fmla="*/ 847496 h 847496"/>
              <a:gd name="connsiteX3" fmla="*/ 0 w 859972"/>
              <a:gd name="connsiteY3" fmla="*/ 827569 h 847496"/>
              <a:gd name="connsiteX4" fmla="*/ 666837 w 859972"/>
              <a:gd name="connsiteY4" fmla="*/ 9413 h 847496"/>
              <a:gd name="connsiteX0" fmla="*/ 666837 w 854530"/>
              <a:gd name="connsiteY0" fmla="*/ 0 h 838083"/>
              <a:gd name="connsiteX1" fmla="*/ 854530 w 854530"/>
              <a:gd name="connsiteY1" fmla="*/ 1473 h 838083"/>
              <a:gd name="connsiteX2" fmla="*/ 428855 w 854530"/>
              <a:gd name="connsiteY2" fmla="*/ 838083 h 838083"/>
              <a:gd name="connsiteX3" fmla="*/ 0 w 854530"/>
              <a:gd name="connsiteY3" fmla="*/ 818156 h 838083"/>
              <a:gd name="connsiteX4" fmla="*/ 666837 w 854530"/>
              <a:gd name="connsiteY4" fmla="*/ 0 h 838083"/>
              <a:gd name="connsiteX0" fmla="*/ 694051 w 854530"/>
              <a:gd name="connsiteY0" fmla="*/ 0 h 848969"/>
              <a:gd name="connsiteX1" fmla="*/ 854530 w 854530"/>
              <a:gd name="connsiteY1" fmla="*/ 12359 h 848969"/>
              <a:gd name="connsiteX2" fmla="*/ 428855 w 854530"/>
              <a:gd name="connsiteY2" fmla="*/ 848969 h 848969"/>
              <a:gd name="connsiteX3" fmla="*/ 0 w 854530"/>
              <a:gd name="connsiteY3" fmla="*/ 829042 h 848969"/>
              <a:gd name="connsiteX4" fmla="*/ 694051 w 854530"/>
              <a:gd name="connsiteY4" fmla="*/ 0 h 848969"/>
              <a:gd name="connsiteX0" fmla="*/ 694051 w 859973"/>
              <a:gd name="connsiteY0" fmla="*/ 0 h 848969"/>
              <a:gd name="connsiteX1" fmla="*/ 859973 w 859973"/>
              <a:gd name="connsiteY1" fmla="*/ 6917 h 848969"/>
              <a:gd name="connsiteX2" fmla="*/ 428855 w 859973"/>
              <a:gd name="connsiteY2" fmla="*/ 848969 h 848969"/>
              <a:gd name="connsiteX3" fmla="*/ 0 w 859973"/>
              <a:gd name="connsiteY3" fmla="*/ 829042 h 848969"/>
              <a:gd name="connsiteX4" fmla="*/ 694051 w 859973"/>
              <a:gd name="connsiteY4" fmla="*/ 0 h 848969"/>
              <a:gd name="connsiteX0" fmla="*/ 694051 w 859973"/>
              <a:gd name="connsiteY0" fmla="*/ 0 h 838083"/>
              <a:gd name="connsiteX1" fmla="*/ 859973 w 859973"/>
              <a:gd name="connsiteY1" fmla="*/ 6917 h 838083"/>
              <a:gd name="connsiteX2" fmla="*/ 439741 w 859973"/>
              <a:gd name="connsiteY2" fmla="*/ 838083 h 838083"/>
              <a:gd name="connsiteX3" fmla="*/ 0 w 859973"/>
              <a:gd name="connsiteY3" fmla="*/ 829042 h 838083"/>
              <a:gd name="connsiteX4" fmla="*/ 694051 w 859973"/>
              <a:gd name="connsiteY4" fmla="*/ 0 h 838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973" h="838083">
                <a:moveTo>
                  <a:pt x="694051" y="0"/>
                </a:moveTo>
                <a:lnTo>
                  <a:pt x="859973" y="6917"/>
                </a:lnTo>
                <a:lnTo>
                  <a:pt x="439741" y="838083"/>
                </a:lnTo>
                <a:lnTo>
                  <a:pt x="0" y="829042"/>
                </a:lnTo>
                <a:lnTo>
                  <a:pt x="694051" y="0"/>
                </a:lnTo>
                <a:close/>
              </a:path>
            </a:pathLst>
          </a:custGeom>
          <a:solidFill>
            <a:srgbClr val="00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4"/>
          <p:cNvSpPr/>
          <p:nvPr/>
        </p:nvSpPr>
        <p:spPr>
          <a:xfrm>
            <a:off x="1277940" y="2203073"/>
            <a:ext cx="538771" cy="876581"/>
          </a:xfrm>
          <a:custGeom>
            <a:avLst/>
            <a:gdLst>
              <a:gd name="connsiteX0" fmla="*/ 0 w 1704975"/>
              <a:gd name="connsiteY0" fmla="*/ 0 h 1085850"/>
              <a:gd name="connsiteX1" fmla="*/ 1704975 w 1704975"/>
              <a:gd name="connsiteY1" fmla="*/ 0 h 1085850"/>
              <a:gd name="connsiteX2" fmla="*/ 1704975 w 1704975"/>
              <a:gd name="connsiteY2" fmla="*/ 1085850 h 1085850"/>
              <a:gd name="connsiteX3" fmla="*/ 0 w 1704975"/>
              <a:gd name="connsiteY3" fmla="*/ 1085850 h 1085850"/>
              <a:gd name="connsiteX4" fmla="*/ 0 w 1704975"/>
              <a:gd name="connsiteY4" fmla="*/ 0 h 1085850"/>
              <a:gd name="connsiteX0" fmla="*/ 0 w 1704975"/>
              <a:gd name="connsiteY0" fmla="*/ 0 h 1085850"/>
              <a:gd name="connsiteX1" fmla="*/ 600075 w 1704975"/>
              <a:gd name="connsiteY1" fmla="*/ 19050 h 1085850"/>
              <a:gd name="connsiteX2" fmla="*/ 1704975 w 1704975"/>
              <a:gd name="connsiteY2" fmla="*/ 1085850 h 1085850"/>
              <a:gd name="connsiteX3" fmla="*/ 0 w 1704975"/>
              <a:gd name="connsiteY3" fmla="*/ 1085850 h 1085850"/>
              <a:gd name="connsiteX4" fmla="*/ 0 w 1704975"/>
              <a:gd name="connsiteY4" fmla="*/ 0 h 1085850"/>
              <a:gd name="connsiteX0" fmla="*/ 0 w 1733550"/>
              <a:gd name="connsiteY0" fmla="*/ 0 h 1085850"/>
              <a:gd name="connsiteX1" fmla="*/ 600075 w 1733550"/>
              <a:gd name="connsiteY1" fmla="*/ 19050 h 1085850"/>
              <a:gd name="connsiteX2" fmla="*/ 1733550 w 1733550"/>
              <a:gd name="connsiteY2" fmla="*/ 1009650 h 1085850"/>
              <a:gd name="connsiteX3" fmla="*/ 0 w 1733550"/>
              <a:gd name="connsiteY3" fmla="*/ 1085850 h 1085850"/>
              <a:gd name="connsiteX4" fmla="*/ 0 w 1733550"/>
              <a:gd name="connsiteY4" fmla="*/ 0 h 1085850"/>
              <a:gd name="connsiteX0" fmla="*/ 0 w 1733550"/>
              <a:gd name="connsiteY0" fmla="*/ 0 h 1009650"/>
              <a:gd name="connsiteX1" fmla="*/ 600075 w 1733550"/>
              <a:gd name="connsiteY1" fmla="*/ 19050 h 1009650"/>
              <a:gd name="connsiteX2" fmla="*/ 1733550 w 1733550"/>
              <a:gd name="connsiteY2" fmla="*/ 1009650 h 1009650"/>
              <a:gd name="connsiteX3" fmla="*/ 1000125 w 1733550"/>
              <a:gd name="connsiteY3" fmla="*/ 952500 h 1009650"/>
              <a:gd name="connsiteX4" fmla="*/ 0 w 1733550"/>
              <a:gd name="connsiteY4" fmla="*/ 0 h 1009650"/>
              <a:gd name="connsiteX0" fmla="*/ 0 w 1733550"/>
              <a:gd name="connsiteY0" fmla="*/ 0 h 1009650"/>
              <a:gd name="connsiteX1" fmla="*/ 600075 w 1733550"/>
              <a:gd name="connsiteY1" fmla="*/ 19050 h 1009650"/>
              <a:gd name="connsiteX2" fmla="*/ 1733550 w 1733550"/>
              <a:gd name="connsiteY2" fmla="*/ 1009650 h 1009650"/>
              <a:gd name="connsiteX3" fmla="*/ 838200 w 1733550"/>
              <a:gd name="connsiteY3" fmla="*/ 1009650 h 1009650"/>
              <a:gd name="connsiteX4" fmla="*/ 0 w 1733550"/>
              <a:gd name="connsiteY4" fmla="*/ 0 h 1009650"/>
              <a:gd name="connsiteX0" fmla="*/ 0 w 1733550"/>
              <a:gd name="connsiteY0" fmla="*/ 9525 h 1019175"/>
              <a:gd name="connsiteX1" fmla="*/ 352425 w 1733550"/>
              <a:gd name="connsiteY1" fmla="*/ 0 h 1019175"/>
              <a:gd name="connsiteX2" fmla="*/ 1733550 w 1733550"/>
              <a:gd name="connsiteY2" fmla="*/ 1019175 h 1019175"/>
              <a:gd name="connsiteX3" fmla="*/ 838200 w 1733550"/>
              <a:gd name="connsiteY3" fmla="*/ 1019175 h 1019175"/>
              <a:gd name="connsiteX4" fmla="*/ 0 w 1733550"/>
              <a:gd name="connsiteY4" fmla="*/ 9525 h 1019175"/>
              <a:gd name="connsiteX0" fmla="*/ 0 w 1733550"/>
              <a:gd name="connsiteY0" fmla="*/ 0 h 1009650"/>
              <a:gd name="connsiteX1" fmla="*/ 371475 w 1733550"/>
              <a:gd name="connsiteY1" fmla="*/ 9525 h 1009650"/>
              <a:gd name="connsiteX2" fmla="*/ 1733550 w 1733550"/>
              <a:gd name="connsiteY2" fmla="*/ 1009650 h 1009650"/>
              <a:gd name="connsiteX3" fmla="*/ 838200 w 1733550"/>
              <a:gd name="connsiteY3" fmla="*/ 1009650 h 1009650"/>
              <a:gd name="connsiteX4" fmla="*/ 0 w 1733550"/>
              <a:gd name="connsiteY4" fmla="*/ 0 h 1009650"/>
              <a:gd name="connsiteX0" fmla="*/ 0 w 1714500"/>
              <a:gd name="connsiteY0" fmla="*/ 28575 h 1000125"/>
              <a:gd name="connsiteX1" fmla="*/ 352425 w 1714500"/>
              <a:gd name="connsiteY1" fmla="*/ 0 h 1000125"/>
              <a:gd name="connsiteX2" fmla="*/ 1714500 w 1714500"/>
              <a:gd name="connsiteY2" fmla="*/ 1000125 h 1000125"/>
              <a:gd name="connsiteX3" fmla="*/ 819150 w 1714500"/>
              <a:gd name="connsiteY3" fmla="*/ 1000125 h 1000125"/>
              <a:gd name="connsiteX4" fmla="*/ 0 w 1714500"/>
              <a:gd name="connsiteY4" fmla="*/ 28575 h 1000125"/>
              <a:gd name="connsiteX0" fmla="*/ 0 w 1752600"/>
              <a:gd name="connsiteY0" fmla="*/ 28575 h 1019175"/>
              <a:gd name="connsiteX1" fmla="*/ 352425 w 1752600"/>
              <a:gd name="connsiteY1" fmla="*/ 0 h 1019175"/>
              <a:gd name="connsiteX2" fmla="*/ 1752600 w 1752600"/>
              <a:gd name="connsiteY2" fmla="*/ 1019175 h 1019175"/>
              <a:gd name="connsiteX3" fmla="*/ 819150 w 1752600"/>
              <a:gd name="connsiteY3" fmla="*/ 1000125 h 1019175"/>
              <a:gd name="connsiteX4" fmla="*/ 0 w 1752600"/>
              <a:gd name="connsiteY4" fmla="*/ 28575 h 1019175"/>
              <a:gd name="connsiteX0" fmla="*/ 0 w 1771650"/>
              <a:gd name="connsiteY0" fmla="*/ 9525 h 1019175"/>
              <a:gd name="connsiteX1" fmla="*/ 371475 w 1771650"/>
              <a:gd name="connsiteY1" fmla="*/ 0 h 1019175"/>
              <a:gd name="connsiteX2" fmla="*/ 1771650 w 1771650"/>
              <a:gd name="connsiteY2" fmla="*/ 1019175 h 1019175"/>
              <a:gd name="connsiteX3" fmla="*/ 838200 w 1771650"/>
              <a:gd name="connsiteY3" fmla="*/ 1000125 h 1019175"/>
              <a:gd name="connsiteX4" fmla="*/ 0 w 1771650"/>
              <a:gd name="connsiteY4" fmla="*/ 9525 h 1019175"/>
              <a:gd name="connsiteX0" fmla="*/ 0 w 1771650"/>
              <a:gd name="connsiteY0" fmla="*/ 9525 h 1019175"/>
              <a:gd name="connsiteX1" fmla="*/ 371475 w 1771650"/>
              <a:gd name="connsiteY1" fmla="*/ 0 h 1019175"/>
              <a:gd name="connsiteX2" fmla="*/ 1771650 w 1771650"/>
              <a:gd name="connsiteY2" fmla="*/ 1019175 h 1019175"/>
              <a:gd name="connsiteX3" fmla="*/ 847725 w 1771650"/>
              <a:gd name="connsiteY3" fmla="*/ 1019175 h 1019175"/>
              <a:gd name="connsiteX4" fmla="*/ 0 w 1771650"/>
              <a:gd name="connsiteY4" fmla="*/ 9525 h 1019175"/>
              <a:gd name="connsiteX0" fmla="*/ 0 w 1771650"/>
              <a:gd name="connsiteY0" fmla="*/ 9525 h 1019175"/>
              <a:gd name="connsiteX1" fmla="*/ 371475 w 1771650"/>
              <a:gd name="connsiteY1" fmla="*/ 0 h 1019175"/>
              <a:gd name="connsiteX2" fmla="*/ 1771650 w 1771650"/>
              <a:gd name="connsiteY2" fmla="*/ 1019175 h 1019175"/>
              <a:gd name="connsiteX3" fmla="*/ 847725 w 1771650"/>
              <a:gd name="connsiteY3" fmla="*/ 1019175 h 1019175"/>
              <a:gd name="connsiteX4" fmla="*/ 0 w 1771650"/>
              <a:gd name="connsiteY4" fmla="*/ 9525 h 1019175"/>
              <a:gd name="connsiteX0" fmla="*/ 0 w 1771650"/>
              <a:gd name="connsiteY0" fmla="*/ 0 h 1009650"/>
              <a:gd name="connsiteX1" fmla="*/ 342900 w 1771650"/>
              <a:gd name="connsiteY1" fmla="*/ 0 h 1009650"/>
              <a:gd name="connsiteX2" fmla="*/ 1771650 w 1771650"/>
              <a:gd name="connsiteY2" fmla="*/ 1009650 h 1009650"/>
              <a:gd name="connsiteX3" fmla="*/ 847725 w 1771650"/>
              <a:gd name="connsiteY3" fmla="*/ 1009650 h 1009650"/>
              <a:gd name="connsiteX4" fmla="*/ 0 w 1771650"/>
              <a:gd name="connsiteY4" fmla="*/ 0 h 1009650"/>
              <a:gd name="connsiteX0" fmla="*/ 0 w 1733550"/>
              <a:gd name="connsiteY0" fmla="*/ 45720 h 1009650"/>
              <a:gd name="connsiteX1" fmla="*/ 304800 w 1733550"/>
              <a:gd name="connsiteY1" fmla="*/ 0 h 1009650"/>
              <a:gd name="connsiteX2" fmla="*/ 1733550 w 1733550"/>
              <a:gd name="connsiteY2" fmla="*/ 1009650 h 1009650"/>
              <a:gd name="connsiteX3" fmla="*/ 809625 w 1733550"/>
              <a:gd name="connsiteY3" fmla="*/ 1009650 h 1009650"/>
              <a:gd name="connsiteX4" fmla="*/ 0 w 1733550"/>
              <a:gd name="connsiteY4" fmla="*/ 45720 h 1009650"/>
              <a:gd name="connsiteX0" fmla="*/ 0 w 1733550"/>
              <a:gd name="connsiteY0" fmla="*/ 0 h 963930"/>
              <a:gd name="connsiteX1" fmla="*/ 304800 w 1733550"/>
              <a:gd name="connsiteY1" fmla="*/ 0 h 963930"/>
              <a:gd name="connsiteX2" fmla="*/ 1733550 w 1733550"/>
              <a:gd name="connsiteY2" fmla="*/ 963930 h 963930"/>
              <a:gd name="connsiteX3" fmla="*/ 809625 w 1733550"/>
              <a:gd name="connsiteY3" fmla="*/ 963930 h 963930"/>
              <a:gd name="connsiteX4" fmla="*/ 0 w 1733550"/>
              <a:gd name="connsiteY4" fmla="*/ 0 h 963930"/>
              <a:gd name="connsiteX0" fmla="*/ 0 w 1649730"/>
              <a:gd name="connsiteY0" fmla="*/ 0 h 963930"/>
              <a:gd name="connsiteX1" fmla="*/ 304800 w 1649730"/>
              <a:gd name="connsiteY1" fmla="*/ 0 h 963930"/>
              <a:gd name="connsiteX2" fmla="*/ 1649730 w 1649730"/>
              <a:gd name="connsiteY2" fmla="*/ 925830 h 963930"/>
              <a:gd name="connsiteX3" fmla="*/ 809625 w 1649730"/>
              <a:gd name="connsiteY3" fmla="*/ 963930 h 963930"/>
              <a:gd name="connsiteX4" fmla="*/ 0 w 1649730"/>
              <a:gd name="connsiteY4" fmla="*/ 0 h 963930"/>
              <a:gd name="connsiteX0" fmla="*/ 0 w 1649730"/>
              <a:gd name="connsiteY0" fmla="*/ 0 h 941070"/>
              <a:gd name="connsiteX1" fmla="*/ 304800 w 1649730"/>
              <a:gd name="connsiteY1" fmla="*/ 0 h 941070"/>
              <a:gd name="connsiteX2" fmla="*/ 1649730 w 1649730"/>
              <a:gd name="connsiteY2" fmla="*/ 925830 h 941070"/>
              <a:gd name="connsiteX3" fmla="*/ 786765 w 1649730"/>
              <a:gd name="connsiteY3" fmla="*/ 941070 h 941070"/>
              <a:gd name="connsiteX4" fmla="*/ 0 w 1649730"/>
              <a:gd name="connsiteY4" fmla="*/ 0 h 941070"/>
              <a:gd name="connsiteX0" fmla="*/ 0 w 1615863"/>
              <a:gd name="connsiteY0" fmla="*/ 25400 h 941070"/>
              <a:gd name="connsiteX1" fmla="*/ 270933 w 1615863"/>
              <a:gd name="connsiteY1" fmla="*/ 0 h 941070"/>
              <a:gd name="connsiteX2" fmla="*/ 1615863 w 1615863"/>
              <a:gd name="connsiteY2" fmla="*/ 925830 h 941070"/>
              <a:gd name="connsiteX3" fmla="*/ 752898 w 1615863"/>
              <a:gd name="connsiteY3" fmla="*/ 941070 h 941070"/>
              <a:gd name="connsiteX4" fmla="*/ 0 w 1615863"/>
              <a:gd name="connsiteY4" fmla="*/ 25400 h 941070"/>
              <a:gd name="connsiteX0" fmla="*/ 0 w 1615863"/>
              <a:gd name="connsiteY0" fmla="*/ 25400 h 941070"/>
              <a:gd name="connsiteX1" fmla="*/ 270933 w 1615863"/>
              <a:gd name="connsiteY1" fmla="*/ 0 h 941070"/>
              <a:gd name="connsiteX2" fmla="*/ 1615863 w 1615863"/>
              <a:gd name="connsiteY2" fmla="*/ 925830 h 941070"/>
              <a:gd name="connsiteX3" fmla="*/ 778298 w 1615863"/>
              <a:gd name="connsiteY3" fmla="*/ 941070 h 941070"/>
              <a:gd name="connsiteX4" fmla="*/ 0 w 1615863"/>
              <a:gd name="connsiteY4" fmla="*/ 25400 h 941070"/>
              <a:gd name="connsiteX0" fmla="*/ 0 w 1615863"/>
              <a:gd name="connsiteY0" fmla="*/ 25400 h 925830"/>
              <a:gd name="connsiteX1" fmla="*/ 270933 w 1615863"/>
              <a:gd name="connsiteY1" fmla="*/ 0 h 925830"/>
              <a:gd name="connsiteX2" fmla="*/ 1615863 w 1615863"/>
              <a:gd name="connsiteY2" fmla="*/ 925830 h 925830"/>
              <a:gd name="connsiteX3" fmla="*/ 771371 w 1615863"/>
              <a:gd name="connsiteY3" fmla="*/ 899506 h 925830"/>
              <a:gd name="connsiteX4" fmla="*/ 0 w 1615863"/>
              <a:gd name="connsiteY4" fmla="*/ 25400 h 925830"/>
              <a:gd name="connsiteX0" fmla="*/ 0 w 1615863"/>
              <a:gd name="connsiteY0" fmla="*/ 11545 h 925830"/>
              <a:gd name="connsiteX1" fmla="*/ 270933 w 1615863"/>
              <a:gd name="connsiteY1" fmla="*/ 0 h 925830"/>
              <a:gd name="connsiteX2" fmla="*/ 1615863 w 1615863"/>
              <a:gd name="connsiteY2" fmla="*/ 925830 h 925830"/>
              <a:gd name="connsiteX3" fmla="*/ 771371 w 1615863"/>
              <a:gd name="connsiteY3" fmla="*/ 899506 h 925830"/>
              <a:gd name="connsiteX4" fmla="*/ 0 w 1615863"/>
              <a:gd name="connsiteY4" fmla="*/ 11545 h 925830"/>
              <a:gd name="connsiteX0" fmla="*/ 0 w 1588154"/>
              <a:gd name="connsiteY0" fmla="*/ 11545 h 911975"/>
              <a:gd name="connsiteX1" fmla="*/ 270933 w 1588154"/>
              <a:gd name="connsiteY1" fmla="*/ 0 h 911975"/>
              <a:gd name="connsiteX2" fmla="*/ 1588154 w 1588154"/>
              <a:gd name="connsiteY2" fmla="*/ 911975 h 911975"/>
              <a:gd name="connsiteX3" fmla="*/ 771371 w 1588154"/>
              <a:gd name="connsiteY3" fmla="*/ 899506 h 911975"/>
              <a:gd name="connsiteX4" fmla="*/ 0 w 1588154"/>
              <a:gd name="connsiteY4" fmla="*/ 11545 h 911975"/>
              <a:gd name="connsiteX0" fmla="*/ 0 w 1567373"/>
              <a:gd name="connsiteY0" fmla="*/ 11545 h 911975"/>
              <a:gd name="connsiteX1" fmla="*/ 270933 w 1567373"/>
              <a:gd name="connsiteY1" fmla="*/ 0 h 911975"/>
              <a:gd name="connsiteX2" fmla="*/ 1567373 w 1567373"/>
              <a:gd name="connsiteY2" fmla="*/ 911975 h 911975"/>
              <a:gd name="connsiteX3" fmla="*/ 771371 w 1567373"/>
              <a:gd name="connsiteY3" fmla="*/ 899506 h 911975"/>
              <a:gd name="connsiteX4" fmla="*/ 0 w 1567373"/>
              <a:gd name="connsiteY4" fmla="*/ 11545 h 911975"/>
              <a:gd name="connsiteX0" fmla="*/ 0 w 1546591"/>
              <a:gd name="connsiteY0" fmla="*/ 11545 h 911975"/>
              <a:gd name="connsiteX1" fmla="*/ 250151 w 1546591"/>
              <a:gd name="connsiteY1" fmla="*/ 0 h 911975"/>
              <a:gd name="connsiteX2" fmla="*/ 1546591 w 1546591"/>
              <a:gd name="connsiteY2" fmla="*/ 911975 h 911975"/>
              <a:gd name="connsiteX3" fmla="*/ 750589 w 1546591"/>
              <a:gd name="connsiteY3" fmla="*/ 899506 h 911975"/>
              <a:gd name="connsiteX4" fmla="*/ 0 w 1546591"/>
              <a:gd name="connsiteY4" fmla="*/ 11545 h 911975"/>
              <a:gd name="connsiteX0" fmla="*/ 0 w 1477318"/>
              <a:gd name="connsiteY0" fmla="*/ 11545 h 899506"/>
              <a:gd name="connsiteX1" fmla="*/ 250151 w 1477318"/>
              <a:gd name="connsiteY1" fmla="*/ 0 h 899506"/>
              <a:gd name="connsiteX2" fmla="*/ 1477318 w 1477318"/>
              <a:gd name="connsiteY2" fmla="*/ 898120 h 899506"/>
              <a:gd name="connsiteX3" fmla="*/ 750589 w 1477318"/>
              <a:gd name="connsiteY3" fmla="*/ 899506 h 899506"/>
              <a:gd name="connsiteX4" fmla="*/ 0 w 1477318"/>
              <a:gd name="connsiteY4" fmla="*/ 11545 h 899506"/>
              <a:gd name="connsiteX0" fmla="*/ 0 w 1477318"/>
              <a:gd name="connsiteY0" fmla="*/ 11545 h 899506"/>
              <a:gd name="connsiteX1" fmla="*/ 250151 w 1477318"/>
              <a:gd name="connsiteY1" fmla="*/ 0 h 899506"/>
              <a:gd name="connsiteX2" fmla="*/ 1477318 w 1477318"/>
              <a:gd name="connsiteY2" fmla="*/ 898120 h 899506"/>
              <a:gd name="connsiteX3" fmla="*/ 1242425 w 1477318"/>
              <a:gd name="connsiteY3" fmla="*/ 899506 h 899506"/>
              <a:gd name="connsiteX4" fmla="*/ 0 w 1477318"/>
              <a:gd name="connsiteY4" fmla="*/ 11545 h 899506"/>
              <a:gd name="connsiteX0" fmla="*/ 0 w 1788006"/>
              <a:gd name="connsiteY0" fmla="*/ 0 h 887961"/>
              <a:gd name="connsiteX1" fmla="*/ 1788006 w 1788006"/>
              <a:gd name="connsiteY1" fmla="*/ 23091 h 887961"/>
              <a:gd name="connsiteX2" fmla="*/ 1477318 w 1788006"/>
              <a:gd name="connsiteY2" fmla="*/ 886575 h 887961"/>
              <a:gd name="connsiteX3" fmla="*/ 1242425 w 1788006"/>
              <a:gd name="connsiteY3" fmla="*/ 887961 h 887961"/>
              <a:gd name="connsiteX4" fmla="*/ 0 w 1788006"/>
              <a:gd name="connsiteY4" fmla="*/ 0 h 887961"/>
              <a:gd name="connsiteX0" fmla="*/ 461684 w 545581"/>
              <a:gd name="connsiteY0" fmla="*/ 11545 h 864870"/>
              <a:gd name="connsiteX1" fmla="*/ 545581 w 545581"/>
              <a:gd name="connsiteY1" fmla="*/ 0 h 864870"/>
              <a:gd name="connsiteX2" fmla="*/ 234893 w 545581"/>
              <a:gd name="connsiteY2" fmla="*/ 863484 h 864870"/>
              <a:gd name="connsiteX3" fmla="*/ 0 w 545581"/>
              <a:gd name="connsiteY3" fmla="*/ 864870 h 864870"/>
              <a:gd name="connsiteX4" fmla="*/ 461684 w 545581"/>
              <a:gd name="connsiteY4" fmla="*/ 11545 h 864870"/>
              <a:gd name="connsiteX0" fmla="*/ 461684 w 545581"/>
              <a:gd name="connsiteY0" fmla="*/ 11545 h 864870"/>
              <a:gd name="connsiteX1" fmla="*/ 545581 w 545581"/>
              <a:gd name="connsiteY1" fmla="*/ 0 h 864870"/>
              <a:gd name="connsiteX2" fmla="*/ 200257 w 545581"/>
              <a:gd name="connsiteY2" fmla="*/ 842702 h 864870"/>
              <a:gd name="connsiteX3" fmla="*/ 0 w 545581"/>
              <a:gd name="connsiteY3" fmla="*/ 864870 h 864870"/>
              <a:gd name="connsiteX4" fmla="*/ 461684 w 545581"/>
              <a:gd name="connsiteY4" fmla="*/ 11545 h 864870"/>
              <a:gd name="connsiteX0" fmla="*/ 461684 w 531726"/>
              <a:gd name="connsiteY0" fmla="*/ 0 h 853325"/>
              <a:gd name="connsiteX1" fmla="*/ 531726 w 531726"/>
              <a:gd name="connsiteY1" fmla="*/ 2310 h 853325"/>
              <a:gd name="connsiteX2" fmla="*/ 200257 w 531726"/>
              <a:gd name="connsiteY2" fmla="*/ 831157 h 853325"/>
              <a:gd name="connsiteX3" fmla="*/ 0 w 531726"/>
              <a:gd name="connsiteY3" fmla="*/ 853325 h 853325"/>
              <a:gd name="connsiteX4" fmla="*/ 461684 w 531726"/>
              <a:gd name="connsiteY4" fmla="*/ 0 h 853325"/>
              <a:gd name="connsiteX0" fmla="*/ 461684 w 531726"/>
              <a:gd name="connsiteY0" fmla="*/ 0 h 853325"/>
              <a:gd name="connsiteX1" fmla="*/ 531726 w 531726"/>
              <a:gd name="connsiteY1" fmla="*/ 2310 h 853325"/>
              <a:gd name="connsiteX2" fmla="*/ 311093 w 531726"/>
              <a:gd name="connsiteY2" fmla="*/ 831157 h 853325"/>
              <a:gd name="connsiteX3" fmla="*/ 0 w 531726"/>
              <a:gd name="connsiteY3" fmla="*/ 853325 h 853325"/>
              <a:gd name="connsiteX4" fmla="*/ 461684 w 531726"/>
              <a:gd name="connsiteY4" fmla="*/ 0 h 853325"/>
              <a:gd name="connsiteX0" fmla="*/ 482466 w 552508"/>
              <a:gd name="connsiteY0" fmla="*/ 0 h 860252"/>
              <a:gd name="connsiteX1" fmla="*/ 552508 w 552508"/>
              <a:gd name="connsiteY1" fmla="*/ 2310 h 860252"/>
              <a:gd name="connsiteX2" fmla="*/ 331875 w 552508"/>
              <a:gd name="connsiteY2" fmla="*/ 831157 h 860252"/>
              <a:gd name="connsiteX3" fmla="*/ 0 w 552508"/>
              <a:gd name="connsiteY3" fmla="*/ 860252 h 860252"/>
              <a:gd name="connsiteX4" fmla="*/ 482466 w 552508"/>
              <a:gd name="connsiteY4" fmla="*/ 0 h 860252"/>
              <a:gd name="connsiteX0" fmla="*/ 482466 w 711835"/>
              <a:gd name="connsiteY0" fmla="*/ 39254 h 899506"/>
              <a:gd name="connsiteX1" fmla="*/ 711835 w 711835"/>
              <a:gd name="connsiteY1" fmla="*/ 0 h 899506"/>
              <a:gd name="connsiteX2" fmla="*/ 331875 w 711835"/>
              <a:gd name="connsiteY2" fmla="*/ 870411 h 899506"/>
              <a:gd name="connsiteX3" fmla="*/ 0 w 711835"/>
              <a:gd name="connsiteY3" fmla="*/ 899506 h 899506"/>
              <a:gd name="connsiteX4" fmla="*/ 482466 w 711835"/>
              <a:gd name="connsiteY4" fmla="*/ 39254 h 899506"/>
              <a:gd name="connsiteX0" fmla="*/ 544812 w 711835"/>
              <a:gd name="connsiteY0" fmla="*/ 0 h 901816"/>
              <a:gd name="connsiteX1" fmla="*/ 711835 w 711835"/>
              <a:gd name="connsiteY1" fmla="*/ 2310 h 901816"/>
              <a:gd name="connsiteX2" fmla="*/ 331875 w 711835"/>
              <a:gd name="connsiteY2" fmla="*/ 872721 h 901816"/>
              <a:gd name="connsiteX3" fmla="*/ 0 w 711835"/>
              <a:gd name="connsiteY3" fmla="*/ 901816 h 901816"/>
              <a:gd name="connsiteX4" fmla="*/ 544812 w 711835"/>
              <a:gd name="connsiteY4" fmla="*/ 0 h 901816"/>
              <a:gd name="connsiteX0" fmla="*/ 544812 w 711835"/>
              <a:gd name="connsiteY0" fmla="*/ 0 h 901816"/>
              <a:gd name="connsiteX1" fmla="*/ 711835 w 711835"/>
              <a:gd name="connsiteY1" fmla="*/ 2310 h 901816"/>
              <a:gd name="connsiteX2" fmla="*/ 331875 w 711835"/>
              <a:gd name="connsiteY2" fmla="*/ 872721 h 901816"/>
              <a:gd name="connsiteX3" fmla="*/ 0 w 711835"/>
              <a:gd name="connsiteY3" fmla="*/ 901816 h 901816"/>
              <a:gd name="connsiteX4" fmla="*/ 544812 w 711835"/>
              <a:gd name="connsiteY4" fmla="*/ 0 h 901816"/>
              <a:gd name="connsiteX0" fmla="*/ 544812 w 697980"/>
              <a:gd name="connsiteY0" fmla="*/ 0 h 901816"/>
              <a:gd name="connsiteX1" fmla="*/ 697980 w 697980"/>
              <a:gd name="connsiteY1" fmla="*/ 9237 h 901816"/>
              <a:gd name="connsiteX2" fmla="*/ 331875 w 697980"/>
              <a:gd name="connsiteY2" fmla="*/ 872721 h 901816"/>
              <a:gd name="connsiteX3" fmla="*/ 0 w 697980"/>
              <a:gd name="connsiteY3" fmla="*/ 901816 h 901816"/>
              <a:gd name="connsiteX4" fmla="*/ 544812 w 697980"/>
              <a:gd name="connsiteY4" fmla="*/ 0 h 901816"/>
              <a:gd name="connsiteX0" fmla="*/ 551740 w 704908"/>
              <a:gd name="connsiteY0" fmla="*/ 0 h 874107"/>
              <a:gd name="connsiteX1" fmla="*/ 704908 w 704908"/>
              <a:gd name="connsiteY1" fmla="*/ 9237 h 874107"/>
              <a:gd name="connsiteX2" fmla="*/ 338803 w 704908"/>
              <a:gd name="connsiteY2" fmla="*/ 872721 h 874107"/>
              <a:gd name="connsiteX3" fmla="*/ 0 w 704908"/>
              <a:gd name="connsiteY3" fmla="*/ 874107 h 874107"/>
              <a:gd name="connsiteX4" fmla="*/ 551740 w 704908"/>
              <a:gd name="connsiteY4" fmla="*/ 0 h 874107"/>
              <a:gd name="connsiteX0" fmla="*/ 572522 w 704908"/>
              <a:gd name="connsiteY0" fmla="*/ 0 h 874107"/>
              <a:gd name="connsiteX1" fmla="*/ 704908 w 704908"/>
              <a:gd name="connsiteY1" fmla="*/ 9237 h 874107"/>
              <a:gd name="connsiteX2" fmla="*/ 338803 w 704908"/>
              <a:gd name="connsiteY2" fmla="*/ 872721 h 874107"/>
              <a:gd name="connsiteX3" fmla="*/ 0 w 704908"/>
              <a:gd name="connsiteY3" fmla="*/ 874107 h 874107"/>
              <a:gd name="connsiteX4" fmla="*/ 572522 w 704908"/>
              <a:gd name="connsiteY4" fmla="*/ 0 h 874107"/>
              <a:gd name="connsiteX0" fmla="*/ 572522 w 711835"/>
              <a:gd name="connsiteY0" fmla="*/ 0 h 874107"/>
              <a:gd name="connsiteX1" fmla="*/ 711835 w 711835"/>
              <a:gd name="connsiteY1" fmla="*/ 16164 h 874107"/>
              <a:gd name="connsiteX2" fmla="*/ 338803 w 711835"/>
              <a:gd name="connsiteY2" fmla="*/ 872721 h 874107"/>
              <a:gd name="connsiteX3" fmla="*/ 0 w 711835"/>
              <a:gd name="connsiteY3" fmla="*/ 874107 h 874107"/>
              <a:gd name="connsiteX4" fmla="*/ 572522 w 711835"/>
              <a:gd name="connsiteY4" fmla="*/ 0 h 874107"/>
              <a:gd name="connsiteX0" fmla="*/ 579450 w 711835"/>
              <a:gd name="connsiteY0" fmla="*/ 0 h 860253"/>
              <a:gd name="connsiteX1" fmla="*/ 711835 w 711835"/>
              <a:gd name="connsiteY1" fmla="*/ 2310 h 860253"/>
              <a:gd name="connsiteX2" fmla="*/ 338803 w 711835"/>
              <a:gd name="connsiteY2" fmla="*/ 858867 h 860253"/>
              <a:gd name="connsiteX3" fmla="*/ 0 w 711835"/>
              <a:gd name="connsiteY3" fmla="*/ 860253 h 860253"/>
              <a:gd name="connsiteX4" fmla="*/ 579450 w 711835"/>
              <a:gd name="connsiteY4" fmla="*/ 0 h 860253"/>
              <a:gd name="connsiteX0" fmla="*/ 481479 w 711835"/>
              <a:gd name="connsiteY0" fmla="*/ 0 h 898353"/>
              <a:gd name="connsiteX1" fmla="*/ 711835 w 711835"/>
              <a:gd name="connsiteY1" fmla="*/ 40410 h 898353"/>
              <a:gd name="connsiteX2" fmla="*/ 338803 w 711835"/>
              <a:gd name="connsiteY2" fmla="*/ 896967 h 898353"/>
              <a:gd name="connsiteX3" fmla="*/ 0 w 711835"/>
              <a:gd name="connsiteY3" fmla="*/ 898353 h 898353"/>
              <a:gd name="connsiteX4" fmla="*/ 481479 w 711835"/>
              <a:gd name="connsiteY4" fmla="*/ 0 h 898353"/>
              <a:gd name="connsiteX0" fmla="*/ 481479 w 602978"/>
              <a:gd name="connsiteY0" fmla="*/ 3150 h 901503"/>
              <a:gd name="connsiteX1" fmla="*/ 602978 w 602978"/>
              <a:gd name="connsiteY1" fmla="*/ 17 h 901503"/>
              <a:gd name="connsiteX2" fmla="*/ 338803 w 602978"/>
              <a:gd name="connsiteY2" fmla="*/ 900117 h 901503"/>
              <a:gd name="connsiteX3" fmla="*/ 0 w 602978"/>
              <a:gd name="connsiteY3" fmla="*/ 901503 h 901503"/>
              <a:gd name="connsiteX4" fmla="*/ 481479 w 602978"/>
              <a:gd name="connsiteY4" fmla="*/ 3150 h 901503"/>
              <a:gd name="connsiteX0" fmla="*/ 481479 w 602978"/>
              <a:gd name="connsiteY0" fmla="*/ 3150 h 901503"/>
              <a:gd name="connsiteX1" fmla="*/ 602978 w 602978"/>
              <a:gd name="connsiteY1" fmla="*/ 17 h 901503"/>
              <a:gd name="connsiteX2" fmla="*/ 342922 w 602978"/>
              <a:gd name="connsiteY2" fmla="*/ 853520 h 901503"/>
              <a:gd name="connsiteX3" fmla="*/ 338803 w 602978"/>
              <a:gd name="connsiteY3" fmla="*/ 900117 h 901503"/>
              <a:gd name="connsiteX4" fmla="*/ 0 w 602978"/>
              <a:gd name="connsiteY4" fmla="*/ 901503 h 901503"/>
              <a:gd name="connsiteX5" fmla="*/ 481479 w 602978"/>
              <a:gd name="connsiteY5" fmla="*/ 3150 h 901503"/>
              <a:gd name="connsiteX0" fmla="*/ 416165 w 537664"/>
              <a:gd name="connsiteY0" fmla="*/ 3150 h 900117"/>
              <a:gd name="connsiteX1" fmla="*/ 537664 w 537664"/>
              <a:gd name="connsiteY1" fmla="*/ 17 h 900117"/>
              <a:gd name="connsiteX2" fmla="*/ 277608 w 537664"/>
              <a:gd name="connsiteY2" fmla="*/ 853520 h 900117"/>
              <a:gd name="connsiteX3" fmla="*/ 273489 w 537664"/>
              <a:gd name="connsiteY3" fmla="*/ 900117 h 900117"/>
              <a:gd name="connsiteX4" fmla="*/ 0 w 537664"/>
              <a:gd name="connsiteY4" fmla="*/ 879731 h 900117"/>
              <a:gd name="connsiteX5" fmla="*/ 416165 w 537664"/>
              <a:gd name="connsiteY5" fmla="*/ 3150 h 900117"/>
              <a:gd name="connsiteX0" fmla="*/ 422716 w 544215"/>
              <a:gd name="connsiteY0" fmla="*/ 3150 h 900117"/>
              <a:gd name="connsiteX1" fmla="*/ 544215 w 544215"/>
              <a:gd name="connsiteY1" fmla="*/ 17 h 900117"/>
              <a:gd name="connsiteX2" fmla="*/ 284159 w 544215"/>
              <a:gd name="connsiteY2" fmla="*/ 853520 h 900117"/>
              <a:gd name="connsiteX3" fmla="*/ 280040 w 544215"/>
              <a:gd name="connsiteY3" fmla="*/ 900117 h 900117"/>
              <a:gd name="connsiteX4" fmla="*/ 6551 w 544215"/>
              <a:gd name="connsiteY4" fmla="*/ 879731 h 900117"/>
              <a:gd name="connsiteX5" fmla="*/ 1130 w 544215"/>
              <a:gd name="connsiteY5" fmla="*/ 858963 h 900117"/>
              <a:gd name="connsiteX6" fmla="*/ 422716 w 544215"/>
              <a:gd name="connsiteY6" fmla="*/ 3150 h 900117"/>
              <a:gd name="connsiteX0" fmla="*/ 422716 w 544215"/>
              <a:gd name="connsiteY0" fmla="*/ 3150 h 900117"/>
              <a:gd name="connsiteX1" fmla="*/ 544215 w 544215"/>
              <a:gd name="connsiteY1" fmla="*/ 17 h 900117"/>
              <a:gd name="connsiteX2" fmla="*/ 280040 w 544215"/>
              <a:gd name="connsiteY2" fmla="*/ 900117 h 900117"/>
              <a:gd name="connsiteX3" fmla="*/ 6551 w 544215"/>
              <a:gd name="connsiteY3" fmla="*/ 879731 h 900117"/>
              <a:gd name="connsiteX4" fmla="*/ 1130 w 544215"/>
              <a:gd name="connsiteY4" fmla="*/ 858963 h 900117"/>
              <a:gd name="connsiteX5" fmla="*/ 422716 w 544215"/>
              <a:gd name="connsiteY5" fmla="*/ 3150 h 900117"/>
              <a:gd name="connsiteX0" fmla="*/ 422716 w 544215"/>
              <a:gd name="connsiteY0" fmla="*/ 3150 h 900117"/>
              <a:gd name="connsiteX1" fmla="*/ 544215 w 544215"/>
              <a:gd name="connsiteY1" fmla="*/ 17 h 900117"/>
              <a:gd name="connsiteX2" fmla="*/ 280040 w 544215"/>
              <a:gd name="connsiteY2" fmla="*/ 900117 h 900117"/>
              <a:gd name="connsiteX3" fmla="*/ 6551 w 544215"/>
              <a:gd name="connsiteY3" fmla="*/ 879731 h 900117"/>
              <a:gd name="connsiteX4" fmla="*/ 1130 w 544215"/>
              <a:gd name="connsiteY4" fmla="*/ 858963 h 900117"/>
              <a:gd name="connsiteX5" fmla="*/ 422716 w 544215"/>
              <a:gd name="connsiteY5" fmla="*/ 3150 h 900117"/>
              <a:gd name="connsiteX0" fmla="*/ 422716 w 544215"/>
              <a:gd name="connsiteY0" fmla="*/ 3150 h 879731"/>
              <a:gd name="connsiteX1" fmla="*/ 544215 w 544215"/>
              <a:gd name="connsiteY1" fmla="*/ 17 h 879731"/>
              <a:gd name="connsiteX2" fmla="*/ 296369 w 544215"/>
              <a:gd name="connsiteY2" fmla="*/ 872903 h 879731"/>
              <a:gd name="connsiteX3" fmla="*/ 6551 w 544215"/>
              <a:gd name="connsiteY3" fmla="*/ 879731 h 879731"/>
              <a:gd name="connsiteX4" fmla="*/ 1130 w 544215"/>
              <a:gd name="connsiteY4" fmla="*/ 858963 h 879731"/>
              <a:gd name="connsiteX5" fmla="*/ 422716 w 544215"/>
              <a:gd name="connsiteY5" fmla="*/ 3150 h 879731"/>
              <a:gd name="connsiteX0" fmla="*/ 422716 w 527887"/>
              <a:gd name="connsiteY0" fmla="*/ 0 h 876581"/>
              <a:gd name="connsiteX1" fmla="*/ 527887 w 527887"/>
              <a:gd name="connsiteY1" fmla="*/ 7753 h 876581"/>
              <a:gd name="connsiteX2" fmla="*/ 296369 w 527887"/>
              <a:gd name="connsiteY2" fmla="*/ 869753 h 876581"/>
              <a:gd name="connsiteX3" fmla="*/ 6551 w 527887"/>
              <a:gd name="connsiteY3" fmla="*/ 876581 h 876581"/>
              <a:gd name="connsiteX4" fmla="*/ 1130 w 527887"/>
              <a:gd name="connsiteY4" fmla="*/ 855813 h 876581"/>
              <a:gd name="connsiteX5" fmla="*/ 422716 w 527887"/>
              <a:gd name="connsiteY5" fmla="*/ 0 h 876581"/>
              <a:gd name="connsiteX0" fmla="*/ 422716 w 527887"/>
              <a:gd name="connsiteY0" fmla="*/ 0 h 876581"/>
              <a:gd name="connsiteX1" fmla="*/ 527887 w 527887"/>
              <a:gd name="connsiteY1" fmla="*/ 7753 h 876581"/>
              <a:gd name="connsiteX2" fmla="*/ 296369 w 527887"/>
              <a:gd name="connsiteY2" fmla="*/ 869753 h 876581"/>
              <a:gd name="connsiteX3" fmla="*/ 6551 w 527887"/>
              <a:gd name="connsiteY3" fmla="*/ 876581 h 876581"/>
              <a:gd name="connsiteX4" fmla="*/ 1130 w 527887"/>
              <a:gd name="connsiteY4" fmla="*/ 855813 h 876581"/>
              <a:gd name="connsiteX5" fmla="*/ 422716 w 527887"/>
              <a:gd name="connsiteY5" fmla="*/ 0 h 876581"/>
              <a:gd name="connsiteX0" fmla="*/ 422716 w 533329"/>
              <a:gd name="connsiteY0" fmla="*/ 3150 h 879731"/>
              <a:gd name="connsiteX1" fmla="*/ 533329 w 533329"/>
              <a:gd name="connsiteY1" fmla="*/ 17 h 879731"/>
              <a:gd name="connsiteX2" fmla="*/ 296369 w 533329"/>
              <a:gd name="connsiteY2" fmla="*/ 872903 h 879731"/>
              <a:gd name="connsiteX3" fmla="*/ 6551 w 533329"/>
              <a:gd name="connsiteY3" fmla="*/ 879731 h 879731"/>
              <a:gd name="connsiteX4" fmla="*/ 1130 w 533329"/>
              <a:gd name="connsiteY4" fmla="*/ 858963 h 879731"/>
              <a:gd name="connsiteX5" fmla="*/ 422716 w 533329"/>
              <a:gd name="connsiteY5" fmla="*/ 3150 h 879731"/>
              <a:gd name="connsiteX0" fmla="*/ 422716 w 533329"/>
              <a:gd name="connsiteY0" fmla="*/ 3150 h 879731"/>
              <a:gd name="connsiteX1" fmla="*/ 533329 w 533329"/>
              <a:gd name="connsiteY1" fmla="*/ 17 h 879731"/>
              <a:gd name="connsiteX2" fmla="*/ 285483 w 533329"/>
              <a:gd name="connsiteY2" fmla="*/ 867460 h 879731"/>
              <a:gd name="connsiteX3" fmla="*/ 6551 w 533329"/>
              <a:gd name="connsiteY3" fmla="*/ 879731 h 879731"/>
              <a:gd name="connsiteX4" fmla="*/ 1130 w 533329"/>
              <a:gd name="connsiteY4" fmla="*/ 858963 h 879731"/>
              <a:gd name="connsiteX5" fmla="*/ 422716 w 533329"/>
              <a:gd name="connsiteY5" fmla="*/ 3150 h 879731"/>
              <a:gd name="connsiteX0" fmla="*/ 422716 w 538771"/>
              <a:gd name="connsiteY0" fmla="*/ 0 h 876581"/>
              <a:gd name="connsiteX1" fmla="*/ 538771 w 538771"/>
              <a:gd name="connsiteY1" fmla="*/ 2310 h 876581"/>
              <a:gd name="connsiteX2" fmla="*/ 285483 w 538771"/>
              <a:gd name="connsiteY2" fmla="*/ 864310 h 876581"/>
              <a:gd name="connsiteX3" fmla="*/ 6551 w 538771"/>
              <a:gd name="connsiteY3" fmla="*/ 876581 h 876581"/>
              <a:gd name="connsiteX4" fmla="*/ 1130 w 538771"/>
              <a:gd name="connsiteY4" fmla="*/ 855813 h 876581"/>
              <a:gd name="connsiteX5" fmla="*/ 422716 w 538771"/>
              <a:gd name="connsiteY5" fmla="*/ 0 h 87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71" h="876581">
                <a:moveTo>
                  <a:pt x="422716" y="0"/>
                </a:moveTo>
                <a:cubicBezTo>
                  <a:pt x="464535" y="21552"/>
                  <a:pt x="483097" y="1540"/>
                  <a:pt x="538771" y="2310"/>
                </a:cubicBezTo>
                <a:cubicBezTo>
                  <a:pt x="498664" y="157246"/>
                  <a:pt x="331551" y="701362"/>
                  <a:pt x="285483" y="864310"/>
                </a:cubicBezTo>
                <a:lnTo>
                  <a:pt x="6551" y="876581"/>
                </a:lnTo>
                <a:cubicBezTo>
                  <a:pt x="12001" y="869658"/>
                  <a:pt x="-4320" y="862736"/>
                  <a:pt x="1130" y="855813"/>
                </a:cubicBezTo>
                <a:lnTo>
                  <a:pt x="422716" y="0"/>
                </a:lnTo>
                <a:close/>
              </a:path>
            </a:pathLst>
          </a:cu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2847803"/>
      </p:ext>
    </p:extLst>
  </p:cSld>
  <p:clrMapOvr>
    <a:masterClrMapping/>
  </p:clrMapOvr>
  <mc:AlternateContent xmlns:mc="http://schemas.openxmlformats.org/markup-compatibility/2006" xmlns:p14="http://schemas.microsoft.com/office/powerpoint/2010/main">
    <mc:Choice Requires="p14">
      <p:transition spd="slow" p14:dur="1500" advClick="0" advTm="11500">
        <p:fade/>
        <p:sndAc>
          <p:stSnd>
            <p:snd r:embed="rId3" name="Slide_15.wav"/>
          </p:stSnd>
        </p:sndAc>
      </p:transition>
    </mc:Choice>
    <mc:Fallback xmlns="">
      <p:transition spd="slow" advClick="0" advTm="11500">
        <p:fade/>
        <p:sndAc>
          <p:stSnd>
            <p:snd r:embed="rId7" name="Slide_15.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725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000"/>
                                        <p:tgtEl>
                                          <p:spTgt spid="11"/>
                                        </p:tgtEl>
                                      </p:cBhvr>
                                    </p:animEffect>
                                  </p:childTnLst>
                                </p:cTn>
                              </p:par>
                              <p:par>
                                <p:cTn id="8" presetID="22" presetClass="entr" presetSubtype="4" fill="hold" grpId="0" nodeType="withEffect">
                                  <p:stCondLst>
                                    <p:cond delay="400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2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038"/>
            <a:ext cx="8153400" cy="944562"/>
          </a:xfrm>
        </p:spPr>
        <p:txBody>
          <a:bodyPr/>
          <a:lstStyle/>
          <a:p>
            <a:r>
              <a:rPr lang="en-US" dirty="0" smtClean="0"/>
              <a:t>Environmental Issues</a:t>
            </a:r>
            <a:endParaRPr lang="en-US" dirty="0"/>
          </a:p>
        </p:txBody>
      </p:sp>
      <p:sp>
        <p:nvSpPr>
          <p:cNvPr id="3" name="Content Placeholder 2"/>
          <p:cNvSpPr>
            <a:spLocks noGrp="1"/>
          </p:cNvSpPr>
          <p:nvPr>
            <p:ph idx="1"/>
          </p:nvPr>
        </p:nvSpPr>
        <p:spPr>
          <a:xfrm>
            <a:off x="336015" y="1197296"/>
            <a:ext cx="6099098" cy="4525963"/>
          </a:xfrm>
        </p:spPr>
        <p:txBody>
          <a:bodyPr>
            <a:noAutofit/>
          </a:bodyPr>
          <a:lstStyle/>
          <a:p>
            <a:pPr marL="0" indent="0">
              <a:buNone/>
            </a:pPr>
            <a:r>
              <a:rPr lang="en-US" sz="2800" b="1" dirty="0" smtClean="0"/>
              <a:t>Historic Resources</a:t>
            </a:r>
          </a:p>
          <a:p>
            <a:r>
              <a:rPr lang="en-US" sz="2000" dirty="0" smtClean="0">
                <a:solidFill>
                  <a:schemeClr val="tx1"/>
                </a:solidFill>
              </a:rPr>
              <a:t>A </a:t>
            </a:r>
            <a:r>
              <a:rPr lang="en-US" sz="2000" b="1" i="1" dirty="0">
                <a:solidFill>
                  <a:schemeClr val="tx1"/>
                </a:solidFill>
              </a:rPr>
              <a:t>Cultural Resource Assessment Survey</a:t>
            </a:r>
            <a:r>
              <a:rPr lang="en-US" sz="2000" i="1" dirty="0">
                <a:solidFill>
                  <a:schemeClr val="tx1"/>
                </a:solidFill>
              </a:rPr>
              <a:t> </a:t>
            </a:r>
            <a:r>
              <a:rPr lang="en-US" sz="2000" b="1" i="1" dirty="0">
                <a:solidFill>
                  <a:schemeClr val="tx1"/>
                </a:solidFill>
              </a:rPr>
              <a:t>(CRAS) Report</a:t>
            </a:r>
            <a:r>
              <a:rPr lang="en-US" sz="2000" dirty="0">
                <a:solidFill>
                  <a:schemeClr val="tx1"/>
                </a:solidFill>
              </a:rPr>
              <a:t> was prepared </a:t>
            </a:r>
            <a:r>
              <a:rPr lang="en-US" sz="2000" dirty="0" smtClean="0">
                <a:solidFill>
                  <a:schemeClr val="tx1"/>
                </a:solidFill>
              </a:rPr>
              <a:t>to</a:t>
            </a:r>
          </a:p>
          <a:p>
            <a:pPr lvl="1"/>
            <a:r>
              <a:rPr lang="en-US" sz="2000" dirty="0" smtClean="0"/>
              <a:t>Identify </a:t>
            </a:r>
            <a:r>
              <a:rPr lang="en-US" sz="2000" dirty="0"/>
              <a:t>any archaeological sites and historic </a:t>
            </a:r>
            <a:r>
              <a:rPr lang="en-US" sz="2000" dirty="0" smtClean="0"/>
              <a:t>resources and </a:t>
            </a:r>
          </a:p>
          <a:p>
            <a:pPr lvl="1"/>
            <a:r>
              <a:rPr lang="en-US" sz="2000" dirty="0" smtClean="0"/>
              <a:t>to assess their eligibility for </a:t>
            </a:r>
            <a:r>
              <a:rPr lang="en-US" sz="2000" dirty="0"/>
              <a:t>listing in the </a:t>
            </a:r>
            <a:r>
              <a:rPr lang="en-US" sz="2000" dirty="0" smtClean="0"/>
              <a:t/>
            </a:r>
            <a:br>
              <a:rPr lang="en-US" sz="2000" dirty="0" smtClean="0"/>
            </a:br>
            <a:r>
              <a:rPr lang="en-US" sz="2000" dirty="0" smtClean="0"/>
              <a:t>National </a:t>
            </a:r>
            <a:r>
              <a:rPr lang="en-US" sz="2000" dirty="0"/>
              <a:t>Register of Historic </a:t>
            </a:r>
            <a:r>
              <a:rPr lang="en-US" sz="2000" dirty="0" smtClean="0"/>
              <a:t>Places </a:t>
            </a:r>
          </a:p>
          <a:p>
            <a:r>
              <a:rPr lang="en-US" sz="2000" b="1" dirty="0" smtClean="0">
                <a:solidFill>
                  <a:schemeClr val="tx1"/>
                </a:solidFill>
              </a:rPr>
              <a:t>Four Historic Resources were identified</a:t>
            </a:r>
            <a:r>
              <a:rPr lang="en-US" sz="2000" dirty="0" smtClean="0">
                <a:solidFill>
                  <a:schemeClr val="tx1"/>
                </a:solidFill>
              </a:rPr>
              <a:t>:</a:t>
            </a:r>
          </a:p>
          <a:p>
            <a:pPr lvl="1"/>
            <a:r>
              <a:rPr lang="en-US" sz="2000" dirty="0"/>
              <a:t>Brooksville </a:t>
            </a:r>
            <a:r>
              <a:rPr lang="en-US" sz="2000" dirty="0" smtClean="0"/>
              <a:t>Overpass over CSX Railroad </a:t>
            </a:r>
          </a:p>
          <a:p>
            <a:pPr lvl="1"/>
            <a:r>
              <a:rPr lang="en-US" sz="2000" dirty="0" smtClean="0"/>
              <a:t>The </a:t>
            </a:r>
            <a:r>
              <a:rPr lang="en-US" sz="2000" dirty="0"/>
              <a:t>Downtown Brooksville Historic District </a:t>
            </a:r>
            <a:r>
              <a:rPr lang="en-US" sz="2000" dirty="0" smtClean="0"/>
              <a:t> </a:t>
            </a:r>
          </a:p>
          <a:p>
            <a:pPr lvl="1"/>
            <a:r>
              <a:rPr lang="en-US" sz="2000" dirty="0" smtClean="0"/>
              <a:t>140 South Main Street </a:t>
            </a:r>
          </a:p>
          <a:p>
            <a:pPr lvl="1"/>
            <a:r>
              <a:rPr lang="en-US" sz="2000" dirty="0" smtClean="0"/>
              <a:t>Brooksville Lumber </a:t>
            </a:r>
          </a:p>
          <a:p>
            <a:r>
              <a:rPr lang="en-US" sz="2000" b="1" dirty="0" smtClean="0">
                <a:solidFill>
                  <a:schemeClr val="tx1"/>
                </a:solidFill>
              </a:rPr>
              <a:t>Draft </a:t>
            </a:r>
            <a:r>
              <a:rPr lang="en-US" sz="2000" b="1" i="1" dirty="0" smtClean="0">
                <a:solidFill>
                  <a:schemeClr val="tx1"/>
                </a:solidFill>
              </a:rPr>
              <a:t>Section </a:t>
            </a:r>
            <a:r>
              <a:rPr lang="en-US" sz="2000" b="1" i="1" dirty="0">
                <a:solidFill>
                  <a:schemeClr val="tx1"/>
                </a:solidFill>
              </a:rPr>
              <a:t>106 Consultation Case Study Report</a:t>
            </a:r>
            <a:r>
              <a:rPr lang="en-US" sz="2000" b="1" dirty="0">
                <a:solidFill>
                  <a:schemeClr val="tx1"/>
                </a:solidFill>
              </a:rPr>
              <a:t> </a:t>
            </a:r>
            <a:r>
              <a:rPr lang="en-US" sz="2000" b="1" dirty="0" smtClean="0">
                <a:solidFill>
                  <a:schemeClr val="tx1"/>
                </a:solidFill>
              </a:rPr>
              <a:t> </a:t>
            </a:r>
            <a:r>
              <a:rPr lang="en-US" sz="2000" dirty="0" smtClean="0">
                <a:solidFill>
                  <a:schemeClr val="tx1"/>
                </a:solidFill>
              </a:rPr>
              <a:t>(December 2018) suggests “</a:t>
            </a:r>
            <a:r>
              <a:rPr lang="en-US" sz="2000" b="1" dirty="0" smtClean="0">
                <a:solidFill>
                  <a:schemeClr val="tx1"/>
                </a:solidFill>
              </a:rPr>
              <a:t>No Adverse Effect” </a:t>
            </a:r>
            <a:r>
              <a:rPr lang="en-US" sz="2000" dirty="0" smtClean="0">
                <a:solidFill>
                  <a:schemeClr val="tx1"/>
                </a:solidFill>
              </a:rPr>
              <a:t>to these resources</a:t>
            </a:r>
          </a:p>
        </p:txBody>
      </p:sp>
      <p:sp>
        <p:nvSpPr>
          <p:cNvPr id="4" name="Slide Number Placeholder 5"/>
          <p:cNvSpPr>
            <a:spLocks noGrp="1"/>
          </p:cNvSpPr>
          <p:nvPr>
            <p:ph type="sldNum" sz="quarter" idx="4294967295"/>
          </p:nvPr>
        </p:nvSpPr>
        <p:spPr>
          <a:xfrm>
            <a:off x="8534400" y="6492875"/>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16</a:t>
            </a:fld>
            <a:endParaRPr lang="en-US" dirty="0"/>
          </a:p>
        </p:txBody>
      </p:sp>
      <p:grpSp>
        <p:nvGrpSpPr>
          <p:cNvPr id="6" name="Group 5"/>
          <p:cNvGrpSpPr/>
          <p:nvPr/>
        </p:nvGrpSpPr>
        <p:grpSpPr>
          <a:xfrm>
            <a:off x="6295413" y="1265986"/>
            <a:ext cx="2590800" cy="1736196"/>
            <a:chOff x="6435113" y="1265986"/>
            <a:chExt cx="2590800" cy="1736196"/>
          </a:xfrm>
        </p:grpSpPr>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5113" y="1265986"/>
              <a:ext cx="2590800" cy="17361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953454" y="2763647"/>
              <a:ext cx="1699592" cy="215444"/>
            </a:xfrm>
            <a:prstGeom prst="rect">
              <a:avLst/>
            </a:prstGeom>
            <a:noFill/>
          </p:spPr>
          <p:txBody>
            <a:bodyPr wrap="square" lIns="0" tIns="0" rIns="0" bIns="0" rtlCol="0">
              <a:spAutoFit/>
            </a:bodyPr>
            <a:lstStyle/>
            <a:p>
              <a:r>
                <a:rPr lang="en-US" sz="1400" b="1" dirty="0" smtClean="0">
                  <a:solidFill>
                    <a:schemeClr val="bg1"/>
                  </a:solidFill>
                  <a:effectLst>
                    <a:outerShdw blurRad="38100" dist="38100" dir="2700000" algn="tl">
                      <a:srgbClr val="000000">
                        <a:alpha val="43137"/>
                      </a:srgbClr>
                    </a:outerShdw>
                  </a:effectLst>
                </a:rPr>
                <a:t>Brooksville Overpass</a:t>
              </a:r>
              <a:endParaRPr lang="en-US" sz="1400" b="1" dirty="0">
                <a:solidFill>
                  <a:schemeClr val="bg1"/>
                </a:solidFill>
                <a:effectLst>
                  <a:outerShdw blurRad="38100" dist="38100" dir="2700000" algn="tl">
                    <a:srgbClr val="000000">
                      <a:alpha val="43137"/>
                    </a:srgbClr>
                  </a:outerShdw>
                </a:effectLst>
              </a:endParaRPr>
            </a:p>
          </p:txBody>
        </p:sp>
      </p:grpSp>
      <p:grpSp>
        <p:nvGrpSpPr>
          <p:cNvPr id="7" name="Group 6"/>
          <p:cNvGrpSpPr/>
          <p:nvPr/>
        </p:nvGrpSpPr>
        <p:grpSpPr>
          <a:xfrm>
            <a:off x="6295412" y="3139931"/>
            <a:ext cx="2590801" cy="1635654"/>
            <a:chOff x="6435112" y="3139931"/>
            <a:chExt cx="2590801" cy="1635654"/>
          </a:xfrm>
        </p:grpSpPr>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3204"/>
            <a:stretch/>
          </p:blipFill>
          <p:spPr bwMode="auto">
            <a:xfrm>
              <a:off x="6435112" y="3139931"/>
              <a:ext cx="2590801" cy="16356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7059494" y="4547441"/>
              <a:ext cx="1699592" cy="215444"/>
            </a:xfrm>
            <a:prstGeom prst="rect">
              <a:avLst/>
            </a:prstGeom>
            <a:noFill/>
          </p:spPr>
          <p:txBody>
            <a:bodyPr wrap="square" lIns="0" tIns="0" rIns="0" bIns="0" rtlCol="0">
              <a:spAutoFit/>
            </a:bodyPr>
            <a:lstStyle/>
            <a:p>
              <a:r>
                <a:rPr lang="en-US" sz="1400" b="1" dirty="0" smtClean="0">
                  <a:solidFill>
                    <a:schemeClr val="bg1"/>
                  </a:solidFill>
                  <a:effectLst>
                    <a:outerShdw blurRad="38100" dist="38100" dir="2700000" algn="tl">
                      <a:srgbClr val="000000">
                        <a:alpha val="43137"/>
                      </a:srgbClr>
                    </a:outerShdw>
                  </a:effectLst>
                </a:rPr>
                <a:t>140 South Main St</a:t>
              </a:r>
              <a:endParaRPr lang="en-US" sz="1400" b="1" dirty="0">
                <a:solidFill>
                  <a:schemeClr val="bg1"/>
                </a:solidFill>
                <a:effectLst>
                  <a:outerShdw blurRad="38100" dist="38100" dir="2700000" algn="tl">
                    <a:srgbClr val="000000">
                      <a:alpha val="43137"/>
                    </a:srgbClr>
                  </a:outerShdw>
                </a:effectLst>
              </a:endParaRPr>
            </a:p>
          </p:txBody>
        </p:sp>
      </p:grpSp>
      <p:grpSp>
        <p:nvGrpSpPr>
          <p:cNvPr id="8" name="Group 7"/>
          <p:cNvGrpSpPr/>
          <p:nvPr/>
        </p:nvGrpSpPr>
        <p:grpSpPr>
          <a:xfrm>
            <a:off x="6295413" y="4898087"/>
            <a:ext cx="2590800" cy="1666875"/>
            <a:chOff x="6435113" y="4898087"/>
            <a:chExt cx="2590800" cy="1666875"/>
          </a:xfrm>
        </p:grpSpPr>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5113" y="4898087"/>
              <a:ext cx="2590800" cy="1666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7046973" y="6336818"/>
              <a:ext cx="1699592" cy="215444"/>
            </a:xfrm>
            <a:prstGeom prst="rect">
              <a:avLst/>
            </a:prstGeom>
            <a:noFill/>
          </p:spPr>
          <p:txBody>
            <a:bodyPr wrap="square" lIns="0" tIns="0" rIns="0" bIns="0" rtlCol="0">
              <a:spAutoFit/>
            </a:bodyPr>
            <a:lstStyle/>
            <a:p>
              <a:r>
                <a:rPr lang="en-US" sz="1400" b="1" dirty="0" smtClean="0">
                  <a:solidFill>
                    <a:schemeClr val="bg1"/>
                  </a:solidFill>
                  <a:effectLst>
                    <a:outerShdw blurRad="38100" dist="38100" dir="2700000" algn="tl">
                      <a:srgbClr val="000000">
                        <a:alpha val="43137"/>
                      </a:srgbClr>
                    </a:outerShdw>
                  </a:effectLst>
                </a:rPr>
                <a:t>Brooksville Lumber</a:t>
              </a:r>
              <a:endParaRPr lang="en-US"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600648188"/>
      </p:ext>
    </p:extLst>
  </p:cSld>
  <p:clrMapOvr>
    <a:masterClrMapping/>
  </p:clrMapOvr>
  <mc:AlternateContent xmlns:mc="http://schemas.openxmlformats.org/markup-compatibility/2006" xmlns:p14="http://schemas.microsoft.com/office/powerpoint/2010/main">
    <mc:Choice Requires="p14">
      <p:transition spd="slow" p14:dur="1750" advClick="0" advTm="53000">
        <p:fade/>
        <p:sndAc>
          <p:stSnd>
            <p:snd r:embed="rId3" name="Slide_16.wav"/>
          </p:stSnd>
        </p:sndAc>
      </p:transition>
    </mc:Choice>
    <mc:Fallback xmlns="">
      <p:transition spd="slow" advClick="0" advTm="53000">
        <p:fade/>
        <p:sndAc>
          <p:stSnd>
            <p:snd r:embed="rId7" name="Slide_16.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9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30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par>
                                <p:cTn id="11" presetID="10" presetClass="entr" presetSubtype="0" fill="hold" nodeType="withEffect">
                                  <p:stCondLst>
                                    <p:cond delay="700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750"/>
                                        <p:tgtEl>
                                          <p:spTgt spid="3">
                                            <p:txEl>
                                              <p:pRg st="3" end="3"/>
                                            </p:txEl>
                                          </p:spTgt>
                                        </p:tgtEl>
                                      </p:cBhvr>
                                    </p:animEffect>
                                  </p:childTnLst>
                                </p:cTn>
                              </p:par>
                              <p:par>
                                <p:cTn id="14" presetID="10" presetClass="entr" presetSubtype="0" fill="hold" nodeType="withEffect">
                                  <p:stCondLst>
                                    <p:cond delay="1575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2000"/>
                                        <p:tgtEl>
                                          <p:spTgt spid="3">
                                            <p:txEl>
                                              <p:pRg st="4" end="4"/>
                                            </p:txEl>
                                          </p:spTgt>
                                        </p:tgtEl>
                                      </p:cBhvr>
                                    </p:animEffect>
                                  </p:childTnLst>
                                </p:cTn>
                              </p:par>
                              <p:par>
                                <p:cTn id="17" presetID="10" presetClass="entr" presetSubtype="0" fill="hold" nodeType="withEffect">
                                  <p:stCondLst>
                                    <p:cond delay="1625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2000"/>
                                        <p:tgtEl>
                                          <p:spTgt spid="3">
                                            <p:txEl>
                                              <p:pRg st="5" end="5"/>
                                            </p:txEl>
                                          </p:spTgt>
                                        </p:tgtEl>
                                      </p:cBhvr>
                                    </p:animEffect>
                                  </p:childTnLst>
                                </p:cTn>
                              </p:par>
                              <p:par>
                                <p:cTn id="20" presetID="10" presetClass="entr" presetSubtype="0" fill="hold" nodeType="withEffect">
                                  <p:stCondLst>
                                    <p:cond delay="1625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par>
                                <p:cTn id="23" presetID="10" presetClass="entr" presetSubtype="0" fill="hold" nodeType="withEffect">
                                  <p:stCondLst>
                                    <p:cond delay="1625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2000"/>
                                        <p:tgtEl>
                                          <p:spTgt spid="3">
                                            <p:txEl>
                                              <p:pRg st="7" end="7"/>
                                            </p:txEl>
                                          </p:spTgt>
                                        </p:tgtEl>
                                      </p:cBhvr>
                                    </p:animEffect>
                                  </p:childTnLst>
                                </p:cTn>
                              </p:par>
                              <p:par>
                                <p:cTn id="26" presetID="10" presetClass="entr" presetSubtype="0" fill="hold" nodeType="withEffect">
                                  <p:stCondLst>
                                    <p:cond delay="1625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2000"/>
                                        <p:tgtEl>
                                          <p:spTgt spid="3">
                                            <p:txEl>
                                              <p:pRg st="8" end="8"/>
                                            </p:txEl>
                                          </p:spTgt>
                                        </p:tgtEl>
                                      </p:cBhvr>
                                    </p:animEffect>
                                  </p:childTnLst>
                                </p:cTn>
                              </p:par>
                              <p:par>
                                <p:cTn id="29" presetID="10" presetClass="entr" presetSubtype="0" fill="hold" nodeType="withEffect">
                                  <p:stCondLst>
                                    <p:cond delay="265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250"/>
                                        <p:tgtEl>
                                          <p:spTgt spid="7"/>
                                        </p:tgtEl>
                                      </p:cBhvr>
                                    </p:animEffect>
                                  </p:childTnLst>
                                </p:cTn>
                              </p:par>
                              <p:par>
                                <p:cTn id="32" presetID="10" presetClass="entr" presetSubtype="0" fill="hold" nodeType="withEffect">
                                  <p:stCondLst>
                                    <p:cond delay="3025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par>
                                <p:cTn id="35" presetID="10" presetClass="entr" presetSubtype="0" fill="hold" nodeType="withEffect">
                                  <p:stCondLst>
                                    <p:cond delay="3250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038"/>
            <a:ext cx="8153400" cy="944562"/>
          </a:xfrm>
        </p:spPr>
        <p:txBody>
          <a:bodyPr/>
          <a:lstStyle/>
          <a:p>
            <a:r>
              <a:rPr lang="en-US" dirty="0" smtClean="0"/>
              <a:t>Environmental Issues</a:t>
            </a:r>
            <a:endParaRPr lang="en-US" dirty="0"/>
          </a:p>
        </p:txBody>
      </p:sp>
      <p:sp>
        <p:nvSpPr>
          <p:cNvPr id="3" name="Content Placeholder 2"/>
          <p:cNvSpPr>
            <a:spLocks noGrp="1"/>
          </p:cNvSpPr>
          <p:nvPr>
            <p:ph idx="1"/>
          </p:nvPr>
        </p:nvSpPr>
        <p:spPr>
          <a:xfrm>
            <a:off x="152400" y="1219201"/>
            <a:ext cx="3733800" cy="608902"/>
          </a:xfrm>
        </p:spPr>
        <p:txBody>
          <a:bodyPr/>
          <a:lstStyle/>
          <a:p>
            <a:pPr marL="0" indent="0">
              <a:buNone/>
            </a:pPr>
            <a:r>
              <a:rPr lang="en-US" sz="2800" b="1" u="sng" dirty="0" smtClean="0"/>
              <a:t>Section 4(f) resources</a:t>
            </a:r>
          </a:p>
          <a:p>
            <a:pPr marL="457200" lvl="1" indent="0">
              <a:buNone/>
            </a:pPr>
            <a:endParaRPr lang="en-US" dirty="0" smtClean="0"/>
          </a:p>
        </p:txBody>
      </p:sp>
      <p:sp>
        <p:nvSpPr>
          <p:cNvPr id="4" name="Slide Number Placeholder 5"/>
          <p:cNvSpPr>
            <a:spLocks noGrp="1"/>
          </p:cNvSpPr>
          <p:nvPr>
            <p:ph type="sldNum" sz="quarter" idx="4294967295"/>
          </p:nvPr>
        </p:nvSpPr>
        <p:spPr>
          <a:xfrm>
            <a:off x="8534400" y="6492875"/>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17</a:t>
            </a:fld>
            <a:endParaRPr lang="en-US" dirty="0"/>
          </a:p>
        </p:txBody>
      </p:sp>
      <p:sp>
        <p:nvSpPr>
          <p:cNvPr id="5" name="Rectangle 4"/>
          <p:cNvSpPr/>
          <p:nvPr/>
        </p:nvSpPr>
        <p:spPr>
          <a:xfrm>
            <a:off x="277089" y="1676400"/>
            <a:ext cx="5454579" cy="5032147"/>
          </a:xfrm>
          <a:prstGeom prst="rect">
            <a:avLst/>
          </a:prstGeom>
        </p:spPr>
        <p:txBody>
          <a:bodyPr wrap="square">
            <a:spAutoFit/>
          </a:bodyPr>
          <a:lstStyle/>
          <a:p>
            <a:pPr marL="342900" indent="-342900">
              <a:buFont typeface="Arial" panose="020B0604020202020204" pitchFamily="34" charset="0"/>
              <a:buChar char="•"/>
            </a:pPr>
            <a:r>
              <a:rPr lang="en-US" sz="2400" b="1" dirty="0" smtClean="0"/>
              <a:t>Tom Varn </a:t>
            </a:r>
            <a:r>
              <a:rPr lang="en-US" sz="2400" dirty="0" smtClean="0"/>
              <a:t>and </a:t>
            </a:r>
            <a:r>
              <a:rPr lang="en-US" sz="2400" b="1" dirty="0" smtClean="0"/>
              <a:t>Bud McKethan Parks </a:t>
            </a:r>
            <a:br>
              <a:rPr lang="en-US" sz="2400" b="1" dirty="0" smtClean="0"/>
            </a:br>
            <a:r>
              <a:rPr lang="en-US" sz="2400" dirty="0" smtClean="0"/>
              <a:t>are considered potential </a:t>
            </a:r>
            <a:r>
              <a:rPr lang="en-US" sz="2400" b="1" dirty="0"/>
              <a:t>Section 4(f) </a:t>
            </a:r>
            <a:r>
              <a:rPr lang="en-US" sz="2400" b="1" dirty="0" smtClean="0"/>
              <a:t>Resources </a:t>
            </a:r>
            <a:r>
              <a:rPr lang="en-US" sz="2400" dirty="0" smtClean="0"/>
              <a:t>-- protected by federal laws </a:t>
            </a:r>
            <a:r>
              <a:rPr lang="en-US" sz="1600" dirty="0" smtClean="0"/>
              <a:t> </a:t>
            </a:r>
          </a:p>
          <a:p>
            <a:pPr marL="342900" indent="-342900">
              <a:spcBef>
                <a:spcPts val="600"/>
              </a:spcBef>
              <a:buFont typeface="Arial" panose="020B0604020202020204" pitchFamily="34" charset="0"/>
              <a:buChar char="•"/>
            </a:pPr>
            <a:r>
              <a:rPr lang="en-US" sz="2400" dirty="0" smtClean="0"/>
              <a:t>These parks were </a:t>
            </a:r>
            <a:r>
              <a:rPr lang="en-US" sz="2400" b="1" dirty="0" smtClean="0"/>
              <a:t>excepted</a:t>
            </a:r>
            <a:r>
              <a:rPr lang="en-US" sz="2400" dirty="0" smtClean="0"/>
              <a:t> from </a:t>
            </a:r>
            <a:br>
              <a:rPr lang="en-US" sz="2400" dirty="0" smtClean="0"/>
            </a:br>
            <a:r>
              <a:rPr lang="en-US" sz="2400" dirty="0" smtClean="0"/>
              <a:t>the </a:t>
            </a:r>
            <a:r>
              <a:rPr lang="en-US" sz="2400" dirty="0"/>
              <a:t>requirement for Section 4(f) </a:t>
            </a:r>
            <a:r>
              <a:rPr lang="en-US" sz="2400" dirty="0" smtClean="0"/>
              <a:t>evaluation since: </a:t>
            </a:r>
          </a:p>
          <a:p>
            <a:pPr marL="739775" lvl="1" indent="-282575">
              <a:spcBef>
                <a:spcPts val="600"/>
              </a:spcBef>
              <a:buFont typeface="Arial" panose="020B0604020202020204" pitchFamily="34" charset="0"/>
              <a:buChar char="•"/>
            </a:pPr>
            <a:r>
              <a:rPr lang="en-US" sz="2400" dirty="0" smtClean="0"/>
              <a:t>the </a:t>
            </a:r>
            <a:r>
              <a:rPr lang="en-US" sz="2400" dirty="0"/>
              <a:t>city </a:t>
            </a:r>
            <a:r>
              <a:rPr lang="en-US" sz="2400" dirty="0" smtClean="0"/>
              <a:t>previously </a:t>
            </a:r>
            <a:r>
              <a:rPr lang="en-US" sz="2400" dirty="0"/>
              <a:t>dedicated </a:t>
            </a:r>
            <a:r>
              <a:rPr lang="en-US" sz="2400" dirty="0" smtClean="0"/>
              <a:t/>
            </a:r>
            <a:br>
              <a:rPr lang="en-US" sz="2400" dirty="0" smtClean="0"/>
            </a:br>
            <a:r>
              <a:rPr lang="en-US" sz="2400" dirty="0" smtClean="0"/>
              <a:t>a </a:t>
            </a:r>
            <a:r>
              <a:rPr lang="en-US" sz="2400" dirty="0"/>
              <a:t>proposed trail </a:t>
            </a:r>
            <a:r>
              <a:rPr lang="en-US" sz="2400" dirty="0" smtClean="0"/>
              <a:t>ROW through </a:t>
            </a:r>
            <a:br>
              <a:rPr lang="en-US" sz="2400" dirty="0" smtClean="0"/>
            </a:br>
            <a:r>
              <a:rPr lang="en-US" sz="2400" dirty="0" smtClean="0"/>
              <a:t>these parks, and</a:t>
            </a:r>
          </a:p>
          <a:p>
            <a:pPr marL="739775" lvl="1" indent="-282575">
              <a:spcBef>
                <a:spcPts val="600"/>
              </a:spcBef>
              <a:buFont typeface="Arial" panose="020B0604020202020204" pitchFamily="34" charset="0"/>
              <a:buChar char="•"/>
            </a:pPr>
            <a:r>
              <a:rPr lang="en-US" sz="2400" b="1" dirty="0" smtClean="0"/>
              <a:t>Transportation Enhancement Projects </a:t>
            </a:r>
            <a:r>
              <a:rPr lang="en-US" sz="2400" dirty="0" smtClean="0"/>
              <a:t>are </a:t>
            </a:r>
            <a:r>
              <a:rPr lang="en-US" sz="2400" b="1" dirty="0" smtClean="0"/>
              <a:t>excepted</a:t>
            </a:r>
            <a:r>
              <a:rPr lang="en-US" sz="2400" dirty="0" smtClean="0"/>
              <a:t> from Section 4(f) action in this type situation</a:t>
            </a:r>
            <a:endParaRPr lang="en-US" dirty="0"/>
          </a:p>
          <a:p>
            <a:endParaRPr lang="en-US"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6268" y="4181901"/>
            <a:ext cx="3160471" cy="206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6267" y="1828102"/>
            <a:ext cx="3160471" cy="2231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855933"/>
      </p:ext>
    </p:extLst>
  </p:cSld>
  <p:clrMapOvr>
    <a:masterClrMapping/>
  </p:clrMapOvr>
  <mc:AlternateContent xmlns:mc="http://schemas.openxmlformats.org/markup-compatibility/2006" xmlns:p14="http://schemas.microsoft.com/office/powerpoint/2010/main">
    <mc:Choice Requires="p14">
      <p:transition spd="slow" p14:dur="1500" advClick="0" advTm="39500">
        <p:fade/>
        <p:sndAc>
          <p:stSnd>
            <p:snd r:embed="rId3" name="Slide_17.wav"/>
          </p:stSnd>
        </p:sndAc>
      </p:transition>
    </mc:Choice>
    <mc:Fallback xmlns="">
      <p:transition spd="slow" advClick="0" advTm="39500">
        <p:fade/>
        <p:sndAc>
          <p:stSnd>
            <p:snd r:embed="rId6" name="Slide_17.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500"/>
                                        <p:tgtEl>
                                          <p:spTgt spid="4100"/>
                                        </p:tgtEl>
                                      </p:cBhvr>
                                    </p:animEffect>
                                  </p:childTnLst>
                                </p:cTn>
                              </p:par>
                              <p:par>
                                <p:cTn id="8" presetID="10" presetClass="entr" presetSubtype="0" fill="hold" nodeType="withEffect">
                                  <p:stCondLst>
                                    <p:cond delay="1250"/>
                                  </p:stCondLst>
                                  <p:childTnLst>
                                    <p:set>
                                      <p:cBhvr>
                                        <p:cTn id="9" dur="1" fill="hold">
                                          <p:stCondLst>
                                            <p:cond delay="0"/>
                                          </p:stCondLst>
                                        </p:cTn>
                                        <p:tgtEl>
                                          <p:spTgt spid="4099"/>
                                        </p:tgtEl>
                                        <p:attrNameLst>
                                          <p:attrName>style.visibility</p:attrName>
                                        </p:attrNameLst>
                                      </p:cBhvr>
                                      <p:to>
                                        <p:strVal val="visible"/>
                                      </p:to>
                                    </p:set>
                                    <p:animEffect transition="in" filter="fade">
                                      <p:cBhvr>
                                        <p:cTn id="10" dur="1500"/>
                                        <p:tgtEl>
                                          <p:spTgt spid="4099"/>
                                        </p:tgtEl>
                                      </p:cBhvr>
                                    </p:animEffect>
                                  </p:childTnLst>
                                </p:cTn>
                              </p:par>
                              <p:par>
                                <p:cTn id="11" presetID="10" presetClass="entr" presetSubtype="0" fill="hold" nodeType="withEffect">
                                  <p:stCondLst>
                                    <p:cond delay="1450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500"/>
                                        <p:tgtEl>
                                          <p:spTgt spid="5">
                                            <p:txEl>
                                              <p:pRg st="1" end="1"/>
                                            </p:txEl>
                                          </p:spTgt>
                                        </p:tgtEl>
                                      </p:cBhvr>
                                    </p:animEffect>
                                  </p:childTnLst>
                                </p:cTn>
                              </p:par>
                              <p:par>
                                <p:cTn id="14" presetID="10" presetClass="entr" presetSubtype="0" fill="hold" nodeType="withEffect">
                                  <p:stCondLst>
                                    <p:cond delay="1900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2000"/>
                                        <p:tgtEl>
                                          <p:spTgt spid="5">
                                            <p:txEl>
                                              <p:pRg st="2" end="2"/>
                                            </p:txEl>
                                          </p:spTgt>
                                        </p:tgtEl>
                                      </p:cBhvr>
                                    </p:animEffect>
                                  </p:childTnLst>
                                </p:cTn>
                              </p:par>
                              <p:par>
                                <p:cTn id="17" presetID="10" presetClass="entr" presetSubtype="0" fill="hold" nodeType="withEffect">
                                  <p:stCondLst>
                                    <p:cond delay="270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22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038"/>
            <a:ext cx="8153400" cy="944562"/>
          </a:xfrm>
        </p:spPr>
        <p:txBody>
          <a:bodyPr/>
          <a:lstStyle/>
          <a:p>
            <a:r>
              <a:rPr lang="en-US" dirty="0" smtClean="0"/>
              <a:t>Environmental Effects</a:t>
            </a:r>
            <a:endParaRPr lang="en-US" dirty="0"/>
          </a:p>
        </p:txBody>
      </p:sp>
      <p:sp>
        <p:nvSpPr>
          <p:cNvPr id="4" name="Slide Number Placeholder 5"/>
          <p:cNvSpPr>
            <a:spLocks noGrp="1"/>
          </p:cNvSpPr>
          <p:nvPr>
            <p:ph type="sldNum" sz="quarter" idx="4294967295"/>
          </p:nvPr>
        </p:nvSpPr>
        <p:spPr>
          <a:xfrm>
            <a:off x="8534400" y="6492875"/>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18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39479759"/>
              </p:ext>
            </p:extLst>
          </p:nvPr>
        </p:nvGraphicFramePr>
        <p:xfrm>
          <a:off x="695960" y="1869420"/>
          <a:ext cx="7831513" cy="4470400"/>
        </p:xfrm>
        <a:graphic>
          <a:graphicData uri="http://schemas.openxmlformats.org/drawingml/2006/table">
            <a:tbl>
              <a:tblPr firstRow="1" bandRow="1">
                <a:tableStyleId>{7DF18680-E054-41AD-8BC1-D1AEF772440D}</a:tableStyleId>
              </a:tblPr>
              <a:tblGrid>
                <a:gridCol w="4059613"/>
                <a:gridCol w="3771900"/>
              </a:tblGrid>
              <a:tr h="370840">
                <a:tc>
                  <a:txBody>
                    <a:bodyPr/>
                    <a:lstStyle/>
                    <a:p>
                      <a:r>
                        <a:rPr lang="en-US" dirty="0" smtClean="0"/>
                        <a:t>Environmental</a:t>
                      </a:r>
                      <a:r>
                        <a:rPr lang="en-US" baseline="0" dirty="0" smtClean="0"/>
                        <a:t> Subject</a:t>
                      </a:r>
                      <a:endParaRPr lang="en-US" dirty="0"/>
                    </a:p>
                  </a:txBody>
                  <a:tcPr/>
                </a:tc>
                <a:tc>
                  <a:txBody>
                    <a:bodyPr/>
                    <a:lstStyle/>
                    <a:p>
                      <a:pPr>
                        <a:lnSpc>
                          <a:spcPts val="2100"/>
                        </a:lnSpc>
                      </a:pPr>
                      <a:r>
                        <a:rPr lang="en-US" dirty="0" smtClean="0"/>
                        <a:t>Effects of Trail Construction for Recommended Alignment</a:t>
                      </a:r>
                      <a:endParaRPr lang="en-US" dirty="0"/>
                    </a:p>
                  </a:txBody>
                  <a:tcPr/>
                </a:tc>
              </a:tr>
              <a:tr h="370840">
                <a:tc>
                  <a:txBody>
                    <a:bodyPr/>
                    <a:lstStyle/>
                    <a:p>
                      <a:r>
                        <a:rPr lang="en-US" dirty="0" smtClean="0"/>
                        <a:t>Number of Business/Residential Relocations</a:t>
                      </a:r>
                      <a:endParaRPr lang="en-US" dirty="0"/>
                    </a:p>
                  </a:txBody>
                  <a:tcPr/>
                </a:tc>
                <a:tc>
                  <a:txBody>
                    <a:bodyPr/>
                    <a:lstStyle/>
                    <a:p>
                      <a:r>
                        <a:rPr lang="en-US" dirty="0" smtClean="0"/>
                        <a:t>0</a:t>
                      </a:r>
                      <a:endParaRPr lang="en-US" dirty="0"/>
                    </a:p>
                  </a:txBody>
                  <a:tcPr/>
                </a:tc>
              </a:tr>
              <a:tr h="370840">
                <a:tc>
                  <a:txBody>
                    <a:bodyPr/>
                    <a:lstStyle/>
                    <a:p>
                      <a:r>
                        <a:rPr lang="en-US" dirty="0" smtClean="0"/>
                        <a:t>Right of Way Required </a:t>
                      </a:r>
                      <a:endParaRPr lang="en-US" dirty="0"/>
                    </a:p>
                  </a:txBody>
                  <a:tcPr/>
                </a:tc>
                <a:tc>
                  <a:txBody>
                    <a:bodyPr/>
                    <a:lstStyle/>
                    <a:p>
                      <a:r>
                        <a:rPr lang="en-US" dirty="0" smtClean="0"/>
                        <a:t>1.4 acres</a:t>
                      </a:r>
                      <a:endParaRPr lang="en-US" dirty="0"/>
                    </a:p>
                  </a:txBody>
                  <a:tcPr/>
                </a:tc>
              </a:tr>
              <a:tr h="370840">
                <a:tc>
                  <a:txBody>
                    <a:bodyPr/>
                    <a:lstStyle/>
                    <a:p>
                      <a:r>
                        <a:rPr lang="en-US" dirty="0" smtClean="0"/>
                        <a:t>Number Parcels with ROW Acquisition</a:t>
                      </a:r>
                      <a:endParaRPr lang="en-US" baseline="30000" dirty="0"/>
                    </a:p>
                  </a:txBody>
                  <a:tcPr/>
                </a:tc>
                <a:tc>
                  <a:txBody>
                    <a:bodyPr/>
                    <a:lstStyle/>
                    <a:p>
                      <a:r>
                        <a:rPr lang="en-US" dirty="0" smtClean="0"/>
                        <a:t>12</a:t>
                      </a:r>
                      <a:endParaRPr lang="en-US" dirty="0"/>
                    </a:p>
                  </a:txBody>
                  <a:tcPr/>
                </a:tc>
              </a:tr>
              <a:tr h="370840">
                <a:tc>
                  <a:txBody>
                    <a:bodyPr/>
                    <a:lstStyle/>
                    <a:p>
                      <a:r>
                        <a:rPr lang="en-US" dirty="0" smtClean="0"/>
                        <a:t>Number of Historic Sites</a:t>
                      </a:r>
                      <a:endParaRPr lang="en-US" dirty="0"/>
                    </a:p>
                  </a:txBody>
                  <a:tcPr/>
                </a:tc>
                <a:tc>
                  <a:txBody>
                    <a:bodyPr/>
                    <a:lstStyle/>
                    <a:p>
                      <a:r>
                        <a:rPr lang="en-US" dirty="0" smtClean="0"/>
                        <a:t>No adverse effects expected</a:t>
                      </a:r>
                      <a:endParaRPr lang="en-US" dirty="0"/>
                    </a:p>
                  </a:txBody>
                  <a:tcPr/>
                </a:tc>
              </a:tr>
              <a:tr h="370840">
                <a:tc>
                  <a:txBody>
                    <a:bodyPr/>
                    <a:lstStyle/>
                    <a:p>
                      <a:r>
                        <a:rPr lang="en-US" dirty="0" smtClean="0"/>
                        <a:t>Section 4(f) Properties Involvement</a:t>
                      </a:r>
                      <a:endParaRPr lang="en-US" dirty="0"/>
                    </a:p>
                  </a:txBody>
                  <a:tcPr/>
                </a:tc>
                <a:tc>
                  <a:txBody>
                    <a:bodyPr/>
                    <a:lstStyle/>
                    <a:p>
                      <a:r>
                        <a:rPr lang="en-US" dirty="0" smtClean="0"/>
                        <a:t>Tom Varn &amp; Bud McKethan Parks </a:t>
                      </a:r>
                      <a:r>
                        <a:rPr lang="en-US" sz="1600" dirty="0" smtClean="0"/>
                        <a:t>(excepted from Evaluation Requirements)</a:t>
                      </a:r>
                      <a:endParaRPr lang="en-US" sz="1600" dirty="0"/>
                    </a:p>
                  </a:txBody>
                  <a:tcPr/>
                </a:tc>
              </a:tr>
              <a:tr h="370840">
                <a:tc>
                  <a:txBody>
                    <a:bodyPr/>
                    <a:lstStyle/>
                    <a:p>
                      <a:r>
                        <a:rPr lang="en-US" dirty="0" smtClean="0"/>
                        <a:t>Wetlands &amp; Surface Waters</a:t>
                      </a:r>
                      <a:endParaRPr lang="en-US" dirty="0"/>
                    </a:p>
                  </a:txBody>
                  <a:tcPr/>
                </a:tc>
                <a:tc>
                  <a:txBody>
                    <a:bodyPr/>
                    <a:lstStyle/>
                    <a:p>
                      <a:r>
                        <a:rPr lang="en-US" b="0" dirty="0" smtClean="0">
                          <a:solidFill>
                            <a:schemeClr val="tx1"/>
                          </a:solidFill>
                        </a:rPr>
                        <a:t>0.03 acres</a:t>
                      </a:r>
                      <a:endParaRPr lang="en-US" b="0" dirty="0">
                        <a:solidFill>
                          <a:schemeClr val="tx1"/>
                        </a:solidFill>
                      </a:endParaRPr>
                    </a:p>
                  </a:txBody>
                  <a:tcPr/>
                </a:tc>
              </a:tr>
              <a:tr h="370840">
                <a:tc>
                  <a:txBody>
                    <a:bodyPr/>
                    <a:lstStyle/>
                    <a:p>
                      <a:r>
                        <a:rPr lang="en-US" dirty="0" smtClean="0"/>
                        <a:t>Noise</a:t>
                      </a:r>
                      <a:r>
                        <a:rPr lang="en-US" baseline="0" dirty="0" smtClean="0"/>
                        <a:t> and Air Quality Effects</a:t>
                      </a:r>
                      <a:endParaRPr lang="en-US" dirty="0"/>
                    </a:p>
                  </a:txBody>
                  <a:tcPr/>
                </a:tc>
                <a:tc>
                  <a:txBody>
                    <a:bodyPr/>
                    <a:lstStyle/>
                    <a:p>
                      <a:r>
                        <a:rPr lang="en-US" dirty="0" smtClean="0"/>
                        <a:t>No effects</a:t>
                      </a:r>
                      <a:endParaRPr lang="en-US" dirty="0"/>
                    </a:p>
                  </a:txBody>
                  <a:tcPr/>
                </a:tc>
              </a:tr>
              <a:tr h="370840">
                <a:tc>
                  <a:txBody>
                    <a:bodyPr/>
                    <a:lstStyle/>
                    <a:p>
                      <a:r>
                        <a:rPr lang="en-US" dirty="0" smtClean="0"/>
                        <a:t>Threatened/Endangered</a:t>
                      </a:r>
                      <a:r>
                        <a:rPr lang="en-US" baseline="0" dirty="0" smtClean="0"/>
                        <a:t> Species</a:t>
                      </a:r>
                      <a:endParaRPr lang="en-US" dirty="0"/>
                    </a:p>
                  </a:txBody>
                  <a:tcPr/>
                </a:tc>
                <a:tc>
                  <a:txBody>
                    <a:bodyPr/>
                    <a:lstStyle/>
                    <a:p>
                      <a:r>
                        <a:rPr lang="en-US" dirty="0" smtClean="0"/>
                        <a:t>No adverse effects</a:t>
                      </a:r>
                      <a:endParaRPr lang="en-US" dirty="0"/>
                    </a:p>
                  </a:txBody>
                  <a:tcPr/>
                </a:tc>
              </a:tr>
              <a:tr h="370840">
                <a:tc>
                  <a:txBody>
                    <a:bodyPr/>
                    <a:lstStyle/>
                    <a:p>
                      <a:r>
                        <a:rPr lang="en-US" dirty="0" smtClean="0"/>
                        <a:t>No. Potential Contaminated Sites</a:t>
                      </a:r>
                      <a:endParaRPr lang="en-US" dirty="0"/>
                    </a:p>
                  </a:txBody>
                  <a:tcPr/>
                </a:tc>
                <a:tc>
                  <a:txBody>
                    <a:bodyPr/>
                    <a:lstStyle/>
                    <a:p>
                      <a:r>
                        <a:rPr lang="en-US" b="0" dirty="0" smtClean="0">
                          <a:solidFill>
                            <a:schemeClr val="tx1"/>
                          </a:solidFill>
                        </a:rPr>
                        <a:t>17 sites rated as medium or high risk</a:t>
                      </a:r>
                      <a:endParaRPr lang="en-US" b="0" dirty="0">
                        <a:solidFill>
                          <a:schemeClr val="tx1"/>
                        </a:solidFill>
                      </a:endParaRPr>
                    </a:p>
                  </a:txBody>
                  <a:tcPr/>
                </a:tc>
              </a:tr>
            </a:tbl>
          </a:graphicData>
        </a:graphic>
      </p:graphicFrame>
      <p:sp>
        <p:nvSpPr>
          <p:cNvPr id="7" name="TextBox 6"/>
          <p:cNvSpPr txBox="1"/>
          <p:nvPr/>
        </p:nvSpPr>
        <p:spPr>
          <a:xfrm>
            <a:off x="0" y="1308100"/>
            <a:ext cx="9144000" cy="523220"/>
          </a:xfrm>
          <a:prstGeom prst="rect">
            <a:avLst/>
          </a:prstGeom>
          <a:noFill/>
        </p:spPr>
        <p:txBody>
          <a:bodyPr wrap="square" rtlCol="0">
            <a:spAutoFit/>
          </a:bodyPr>
          <a:lstStyle/>
          <a:p>
            <a:pPr algn="ctr"/>
            <a:r>
              <a:rPr lang="en-US" sz="2800" b="1" dirty="0" smtClean="0">
                <a:solidFill>
                  <a:schemeClr val="accent5">
                    <a:lumMod val="75000"/>
                  </a:schemeClr>
                </a:solidFill>
              </a:rPr>
              <a:t>Summary of Potential Environmental Effects</a:t>
            </a:r>
            <a:endParaRPr lang="en-US" sz="2800" b="1" dirty="0">
              <a:solidFill>
                <a:schemeClr val="accent5">
                  <a:lumMod val="75000"/>
                </a:schemeClr>
              </a:solidFill>
            </a:endParaRPr>
          </a:p>
        </p:txBody>
      </p:sp>
    </p:spTree>
    <p:extLst>
      <p:ext uri="{BB962C8B-B14F-4D97-AF65-F5344CB8AC3E}">
        <p14:creationId xmlns:p14="http://schemas.microsoft.com/office/powerpoint/2010/main" val="1928566181"/>
      </p:ext>
    </p:extLst>
  </p:cSld>
  <p:clrMapOvr>
    <a:masterClrMapping/>
  </p:clrMapOvr>
  <mc:AlternateContent xmlns:mc="http://schemas.openxmlformats.org/markup-compatibility/2006" xmlns:p14="http://schemas.microsoft.com/office/powerpoint/2010/main">
    <mc:Choice Requires="p14">
      <p:transition spd="slow" p14:dur="1250" advClick="0" advTm="33000">
        <p:split orient="vert"/>
        <p:sndAc>
          <p:stSnd>
            <p:snd r:embed="rId3" name="Slide_18.wav"/>
          </p:stSnd>
        </p:sndAc>
      </p:transition>
    </mc:Choice>
    <mc:Fallback xmlns="">
      <p:transition spd="slow" advClick="0" advTm="33000">
        <p:split orient="vert"/>
        <p:sndAc>
          <p:stSnd>
            <p:snd r:embed="rId4" name="Slide_18.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0" y="1447799"/>
            <a:ext cx="9144000" cy="546101"/>
          </a:xfrm>
        </p:spPr>
        <p:txBody>
          <a:bodyPr>
            <a:normAutofit/>
          </a:bodyPr>
          <a:lstStyle/>
          <a:p>
            <a:pPr marL="0" indent="0" algn="ctr">
              <a:buNone/>
            </a:pPr>
            <a:r>
              <a:rPr lang="en-US" sz="2800" b="1" dirty="0" smtClean="0">
                <a:solidFill>
                  <a:schemeClr val="accent5">
                    <a:lumMod val="75000"/>
                  </a:schemeClr>
                </a:solidFill>
              </a:rPr>
              <a:t>ROW Acquisition is Required at Yellow Outlined Areas:</a:t>
            </a:r>
            <a:endParaRPr lang="en-US" sz="2800" b="1" dirty="0">
              <a:solidFill>
                <a:schemeClr val="accent5">
                  <a:lumMod val="75000"/>
                </a:schemeClr>
              </a:solidFill>
            </a:endParaRPr>
          </a:p>
        </p:txBody>
      </p:sp>
      <p:grpSp>
        <p:nvGrpSpPr>
          <p:cNvPr id="6" name="Group 5"/>
          <p:cNvGrpSpPr/>
          <p:nvPr/>
        </p:nvGrpSpPr>
        <p:grpSpPr>
          <a:xfrm>
            <a:off x="636270" y="2535007"/>
            <a:ext cx="7564755" cy="989783"/>
            <a:chOff x="636270" y="2535007"/>
            <a:chExt cx="7564755" cy="989783"/>
          </a:xfrm>
        </p:grpSpPr>
        <p:sp>
          <p:nvSpPr>
            <p:cNvPr id="8" name="Freeform 7"/>
            <p:cNvSpPr/>
            <p:nvPr/>
          </p:nvSpPr>
          <p:spPr>
            <a:xfrm>
              <a:off x="636270" y="3132360"/>
              <a:ext cx="1076326" cy="392430"/>
            </a:xfrm>
            <a:custGeom>
              <a:avLst/>
              <a:gdLst>
                <a:gd name="connsiteX0" fmla="*/ 209550 w 1400175"/>
                <a:gd name="connsiteY0" fmla="*/ 342900 h 542925"/>
                <a:gd name="connsiteX1" fmla="*/ 781050 w 1400175"/>
                <a:gd name="connsiteY1" fmla="*/ 342900 h 542925"/>
                <a:gd name="connsiteX2" fmla="*/ 914400 w 1400175"/>
                <a:gd name="connsiteY2" fmla="*/ 19050 h 542925"/>
                <a:gd name="connsiteX3" fmla="*/ 1381125 w 1400175"/>
                <a:gd name="connsiteY3" fmla="*/ 0 h 542925"/>
                <a:gd name="connsiteX4" fmla="*/ 1400175 w 1400175"/>
                <a:gd name="connsiteY4" fmla="*/ 171450 h 542925"/>
                <a:gd name="connsiteX5" fmla="*/ 1076325 w 1400175"/>
                <a:gd name="connsiteY5" fmla="*/ 171450 h 542925"/>
                <a:gd name="connsiteX6" fmla="*/ 904875 w 1400175"/>
                <a:gd name="connsiteY6" fmla="*/ 533400 h 542925"/>
                <a:gd name="connsiteX7" fmla="*/ 133350 w 1400175"/>
                <a:gd name="connsiteY7" fmla="*/ 542925 h 542925"/>
                <a:gd name="connsiteX8" fmla="*/ 0 w 1400175"/>
                <a:gd name="connsiteY8" fmla="*/ 352425 h 542925"/>
                <a:gd name="connsiteX9" fmla="*/ 57150 w 1400175"/>
                <a:gd name="connsiteY9" fmla="*/ 171450 h 542925"/>
                <a:gd name="connsiteX10" fmla="*/ 266700 w 1400175"/>
                <a:gd name="connsiteY10" fmla="*/ 171450 h 542925"/>
                <a:gd name="connsiteX11" fmla="*/ 266700 w 1400175"/>
                <a:gd name="connsiteY11" fmla="*/ 352425 h 542925"/>
                <a:gd name="connsiteX12" fmla="*/ 266700 w 1400175"/>
                <a:gd name="connsiteY12" fmla="*/ 352425 h 542925"/>
                <a:gd name="connsiteX13" fmla="*/ 266700 w 1400175"/>
                <a:gd name="connsiteY13" fmla="*/ 352425 h 542925"/>
                <a:gd name="connsiteX14" fmla="*/ 314325 w 1400175"/>
                <a:gd name="connsiteY14" fmla="*/ 361950 h 542925"/>
                <a:gd name="connsiteX0" fmla="*/ 781050 w 1400175"/>
                <a:gd name="connsiteY0" fmla="*/ 342900 h 542925"/>
                <a:gd name="connsiteX1" fmla="*/ 914400 w 1400175"/>
                <a:gd name="connsiteY1" fmla="*/ 19050 h 542925"/>
                <a:gd name="connsiteX2" fmla="*/ 1381125 w 1400175"/>
                <a:gd name="connsiteY2" fmla="*/ 0 h 542925"/>
                <a:gd name="connsiteX3" fmla="*/ 1400175 w 1400175"/>
                <a:gd name="connsiteY3" fmla="*/ 171450 h 542925"/>
                <a:gd name="connsiteX4" fmla="*/ 1076325 w 1400175"/>
                <a:gd name="connsiteY4" fmla="*/ 171450 h 542925"/>
                <a:gd name="connsiteX5" fmla="*/ 904875 w 1400175"/>
                <a:gd name="connsiteY5" fmla="*/ 533400 h 542925"/>
                <a:gd name="connsiteX6" fmla="*/ 133350 w 1400175"/>
                <a:gd name="connsiteY6" fmla="*/ 542925 h 542925"/>
                <a:gd name="connsiteX7" fmla="*/ 0 w 1400175"/>
                <a:gd name="connsiteY7" fmla="*/ 352425 h 542925"/>
                <a:gd name="connsiteX8" fmla="*/ 57150 w 1400175"/>
                <a:gd name="connsiteY8" fmla="*/ 171450 h 542925"/>
                <a:gd name="connsiteX9" fmla="*/ 266700 w 1400175"/>
                <a:gd name="connsiteY9" fmla="*/ 171450 h 542925"/>
                <a:gd name="connsiteX10" fmla="*/ 266700 w 1400175"/>
                <a:gd name="connsiteY10" fmla="*/ 352425 h 542925"/>
                <a:gd name="connsiteX11" fmla="*/ 266700 w 1400175"/>
                <a:gd name="connsiteY11" fmla="*/ 352425 h 542925"/>
                <a:gd name="connsiteX12" fmla="*/ 266700 w 1400175"/>
                <a:gd name="connsiteY12" fmla="*/ 352425 h 542925"/>
                <a:gd name="connsiteX13" fmla="*/ 314325 w 1400175"/>
                <a:gd name="connsiteY13" fmla="*/ 361950 h 542925"/>
                <a:gd name="connsiteX0" fmla="*/ 781050 w 1400175"/>
                <a:gd name="connsiteY0" fmla="*/ 342900 h 542925"/>
                <a:gd name="connsiteX1" fmla="*/ 914400 w 1400175"/>
                <a:gd name="connsiteY1" fmla="*/ 19050 h 542925"/>
                <a:gd name="connsiteX2" fmla="*/ 1381125 w 1400175"/>
                <a:gd name="connsiteY2" fmla="*/ 0 h 542925"/>
                <a:gd name="connsiteX3" fmla="*/ 1400175 w 1400175"/>
                <a:gd name="connsiteY3" fmla="*/ 171450 h 542925"/>
                <a:gd name="connsiteX4" fmla="*/ 1076325 w 1400175"/>
                <a:gd name="connsiteY4" fmla="*/ 171450 h 542925"/>
                <a:gd name="connsiteX5" fmla="*/ 904875 w 1400175"/>
                <a:gd name="connsiteY5" fmla="*/ 533400 h 542925"/>
                <a:gd name="connsiteX6" fmla="*/ 133350 w 1400175"/>
                <a:gd name="connsiteY6" fmla="*/ 542925 h 542925"/>
                <a:gd name="connsiteX7" fmla="*/ 0 w 1400175"/>
                <a:gd name="connsiteY7" fmla="*/ 352425 h 542925"/>
                <a:gd name="connsiteX8" fmla="*/ 57150 w 1400175"/>
                <a:gd name="connsiteY8" fmla="*/ 171450 h 542925"/>
                <a:gd name="connsiteX9" fmla="*/ 266700 w 1400175"/>
                <a:gd name="connsiteY9" fmla="*/ 171450 h 542925"/>
                <a:gd name="connsiteX10" fmla="*/ 266700 w 1400175"/>
                <a:gd name="connsiteY10" fmla="*/ 352425 h 542925"/>
                <a:gd name="connsiteX11" fmla="*/ 266700 w 1400175"/>
                <a:gd name="connsiteY11" fmla="*/ 352425 h 542925"/>
                <a:gd name="connsiteX12" fmla="*/ 266700 w 1400175"/>
                <a:gd name="connsiteY12" fmla="*/ 352425 h 542925"/>
                <a:gd name="connsiteX13" fmla="*/ 792434 w 1400175"/>
                <a:gd name="connsiteY13" fmla="*/ 351609 h 542925"/>
                <a:gd name="connsiteX0" fmla="*/ 781050 w 1400175"/>
                <a:gd name="connsiteY0" fmla="*/ 342900 h 542925"/>
                <a:gd name="connsiteX1" fmla="*/ 914400 w 1400175"/>
                <a:gd name="connsiteY1" fmla="*/ 19050 h 542925"/>
                <a:gd name="connsiteX2" fmla="*/ 1381125 w 1400175"/>
                <a:gd name="connsiteY2" fmla="*/ 0 h 542925"/>
                <a:gd name="connsiteX3" fmla="*/ 1400175 w 1400175"/>
                <a:gd name="connsiteY3" fmla="*/ 171450 h 542925"/>
                <a:gd name="connsiteX4" fmla="*/ 1012578 w 1400175"/>
                <a:gd name="connsiteY4" fmla="*/ 124914 h 542925"/>
                <a:gd name="connsiteX5" fmla="*/ 904875 w 1400175"/>
                <a:gd name="connsiteY5" fmla="*/ 533400 h 542925"/>
                <a:gd name="connsiteX6" fmla="*/ 133350 w 1400175"/>
                <a:gd name="connsiteY6" fmla="*/ 542925 h 542925"/>
                <a:gd name="connsiteX7" fmla="*/ 0 w 1400175"/>
                <a:gd name="connsiteY7" fmla="*/ 352425 h 542925"/>
                <a:gd name="connsiteX8" fmla="*/ 57150 w 1400175"/>
                <a:gd name="connsiteY8" fmla="*/ 171450 h 542925"/>
                <a:gd name="connsiteX9" fmla="*/ 266700 w 1400175"/>
                <a:gd name="connsiteY9" fmla="*/ 171450 h 542925"/>
                <a:gd name="connsiteX10" fmla="*/ 266700 w 1400175"/>
                <a:gd name="connsiteY10" fmla="*/ 352425 h 542925"/>
                <a:gd name="connsiteX11" fmla="*/ 266700 w 1400175"/>
                <a:gd name="connsiteY11" fmla="*/ 352425 h 542925"/>
                <a:gd name="connsiteX12" fmla="*/ 266700 w 1400175"/>
                <a:gd name="connsiteY12" fmla="*/ 352425 h 542925"/>
                <a:gd name="connsiteX13" fmla="*/ 792434 w 1400175"/>
                <a:gd name="connsiteY13" fmla="*/ 351609 h 542925"/>
                <a:gd name="connsiteX0" fmla="*/ 781050 w 1413835"/>
                <a:gd name="connsiteY0" fmla="*/ 342900 h 542925"/>
                <a:gd name="connsiteX1" fmla="*/ 914400 w 1413835"/>
                <a:gd name="connsiteY1" fmla="*/ 19050 h 542925"/>
                <a:gd name="connsiteX2" fmla="*/ 1381125 w 1413835"/>
                <a:gd name="connsiteY2" fmla="*/ 0 h 542925"/>
                <a:gd name="connsiteX3" fmla="*/ 1413835 w 1413835"/>
                <a:gd name="connsiteY3" fmla="*/ 145597 h 542925"/>
                <a:gd name="connsiteX4" fmla="*/ 1012578 w 1413835"/>
                <a:gd name="connsiteY4" fmla="*/ 124914 h 542925"/>
                <a:gd name="connsiteX5" fmla="*/ 904875 w 1413835"/>
                <a:gd name="connsiteY5" fmla="*/ 533400 h 542925"/>
                <a:gd name="connsiteX6" fmla="*/ 133350 w 1413835"/>
                <a:gd name="connsiteY6" fmla="*/ 542925 h 542925"/>
                <a:gd name="connsiteX7" fmla="*/ 0 w 1413835"/>
                <a:gd name="connsiteY7" fmla="*/ 352425 h 542925"/>
                <a:gd name="connsiteX8" fmla="*/ 57150 w 1413835"/>
                <a:gd name="connsiteY8" fmla="*/ 171450 h 542925"/>
                <a:gd name="connsiteX9" fmla="*/ 266700 w 1413835"/>
                <a:gd name="connsiteY9" fmla="*/ 171450 h 542925"/>
                <a:gd name="connsiteX10" fmla="*/ 266700 w 1413835"/>
                <a:gd name="connsiteY10" fmla="*/ 352425 h 542925"/>
                <a:gd name="connsiteX11" fmla="*/ 266700 w 1413835"/>
                <a:gd name="connsiteY11" fmla="*/ 352425 h 542925"/>
                <a:gd name="connsiteX12" fmla="*/ 266700 w 1413835"/>
                <a:gd name="connsiteY12" fmla="*/ 352425 h 542925"/>
                <a:gd name="connsiteX13" fmla="*/ 792434 w 1413835"/>
                <a:gd name="connsiteY13" fmla="*/ 351609 h 542925"/>
                <a:gd name="connsiteX0" fmla="*/ 781050 w 1386515"/>
                <a:gd name="connsiteY0" fmla="*/ 342900 h 542925"/>
                <a:gd name="connsiteX1" fmla="*/ 914400 w 1386515"/>
                <a:gd name="connsiteY1" fmla="*/ 19050 h 542925"/>
                <a:gd name="connsiteX2" fmla="*/ 1381125 w 1386515"/>
                <a:gd name="connsiteY2" fmla="*/ 0 h 542925"/>
                <a:gd name="connsiteX3" fmla="*/ 1386515 w 1386515"/>
                <a:gd name="connsiteY3" fmla="*/ 140426 h 542925"/>
                <a:gd name="connsiteX4" fmla="*/ 1012578 w 1386515"/>
                <a:gd name="connsiteY4" fmla="*/ 124914 h 542925"/>
                <a:gd name="connsiteX5" fmla="*/ 904875 w 1386515"/>
                <a:gd name="connsiteY5" fmla="*/ 533400 h 542925"/>
                <a:gd name="connsiteX6" fmla="*/ 133350 w 1386515"/>
                <a:gd name="connsiteY6" fmla="*/ 542925 h 542925"/>
                <a:gd name="connsiteX7" fmla="*/ 0 w 1386515"/>
                <a:gd name="connsiteY7" fmla="*/ 352425 h 542925"/>
                <a:gd name="connsiteX8" fmla="*/ 57150 w 1386515"/>
                <a:gd name="connsiteY8" fmla="*/ 171450 h 542925"/>
                <a:gd name="connsiteX9" fmla="*/ 266700 w 1386515"/>
                <a:gd name="connsiteY9" fmla="*/ 171450 h 542925"/>
                <a:gd name="connsiteX10" fmla="*/ 266700 w 1386515"/>
                <a:gd name="connsiteY10" fmla="*/ 352425 h 542925"/>
                <a:gd name="connsiteX11" fmla="*/ 266700 w 1386515"/>
                <a:gd name="connsiteY11" fmla="*/ 352425 h 542925"/>
                <a:gd name="connsiteX12" fmla="*/ 266700 w 1386515"/>
                <a:gd name="connsiteY12" fmla="*/ 352425 h 542925"/>
                <a:gd name="connsiteX13" fmla="*/ 792434 w 1386515"/>
                <a:gd name="connsiteY13" fmla="*/ 351609 h 542925"/>
                <a:gd name="connsiteX0" fmla="*/ 723900 w 1329365"/>
                <a:gd name="connsiteY0" fmla="*/ 342900 h 542925"/>
                <a:gd name="connsiteX1" fmla="*/ 857250 w 1329365"/>
                <a:gd name="connsiteY1" fmla="*/ 19050 h 542925"/>
                <a:gd name="connsiteX2" fmla="*/ 1323975 w 1329365"/>
                <a:gd name="connsiteY2" fmla="*/ 0 h 542925"/>
                <a:gd name="connsiteX3" fmla="*/ 1329365 w 1329365"/>
                <a:gd name="connsiteY3" fmla="*/ 140426 h 542925"/>
                <a:gd name="connsiteX4" fmla="*/ 955428 w 1329365"/>
                <a:gd name="connsiteY4" fmla="*/ 124914 h 542925"/>
                <a:gd name="connsiteX5" fmla="*/ 847725 w 1329365"/>
                <a:gd name="connsiteY5" fmla="*/ 533400 h 542925"/>
                <a:gd name="connsiteX6" fmla="*/ 76200 w 1329365"/>
                <a:gd name="connsiteY6" fmla="*/ 542925 h 542925"/>
                <a:gd name="connsiteX7" fmla="*/ 43025 w 1329365"/>
                <a:gd name="connsiteY7" fmla="*/ 419645 h 542925"/>
                <a:gd name="connsiteX8" fmla="*/ 0 w 1329365"/>
                <a:gd name="connsiteY8" fmla="*/ 171450 h 542925"/>
                <a:gd name="connsiteX9" fmla="*/ 209550 w 1329365"/>
                <a:gd name="connsiteY9" fmla="*/ 171450 h 542925"/>
                <a:gd name="connsiteX10" fmla="*/ 209550 w 1329365"/>
                <a:gd name="connsiteY10" fmla="*/ 352425 h 542925"/>
                <a:gd name="connsiteX11" fmla="*/ 209550 w 1329365"/>
                <a:gd name="connsiteY11" fmla="*/ 352425 h 542925"/>
                <a:gd name="connsiteX12" fmla="*/ 209550 w 1329365"/>
                <a:gd name="connsiteY12" fmla="*/ 352425 h 542925"/>
                <a:gd name="connsiteX13" fmla="*/ 735284 w 1329365"/>
                <a:gd name="connsiteY13" fmla="*/ 351609 h 542925"/>
                <a:gd name="connsiteX0" fmla="*/ 680874 w 1286339"/>
                <a:gd name="connsiteY0" fmla="*/ 342900 h 542925"/>
                <a:gd name="connsiteX1" fmla="*/ 814224 w 1286339"/>
                <a:gd name="connsiteY1" fmla="*/ 19050 h 542925"/>
                <a:gd name="connsiteX2" fmla="*/ 1280949 w 1286339"/>
                <a:gd name="connsiteY2" fmla="*/ 0 h 542925"/>
                <a:gd name="connsiteX3" fmla="*/ 1286339 w 1286339"/>
                <a:gd name="connsiteY3" fmla="*/ 140426 h 542925"/>
                <a:gd name="connsiteX4" fmla="*/ 912402 w 1286339"/>
                <a:gd name="connsiteY4" fmla="*/ 124914 h 542925"/>
                <a:gd name="connsiteX5" fmla="*/ 804699 w 1286339"/>
                <a:gd name="connsiteY5" fmla="*/ 533400 h 542925"/>
                <a:gd name="connsiteX6" fmla="*/ 33174 w 1286339"/>
                <a:gd name="connsiteY6" fmla="*/ 542925 h 542925"/>
                <a:gd name="connsiteX7" fmla="*/ -1 w 1286339"/>
                <a:gd name="connsiteY7" fmla="*/ 419645 h 542925"/>
                <a:gd name="connsiteX8" fmla="*/ 11615 w 1286339"/>
                <a:gd name="connsiteY8" fmla="*/ 331743 h 542925"/>
                <a:gd name="connsiteX9" fmla="*/ 166524 w 1286339"/>
                <a:gd name="connsiteY9" fmla="*/ 171450 h 542925"/>
                <a:gd name="connsiteX10" fmla="*/ 166524 w 1286339"/>
                <a:gd name="connsiteY10" fmla="*/ 352425 h 542925"/>
                <a:gd name="connsiteX11" fmla="*/ 166524 w 1286339"/>
                <a:gd name="connsiteY11" fmla="*/ 352425 h 542925"/>
                <a:gd name="connsiteX12" fmla="*/ 166524 w 1286339"/>
                <a:gd name="connsiteY12" fmla="*/ 352425 h 542925"/>
                <a:gd name="connsiteX13" fmla="*/ 692258 w 1286339"/>
                <a:gd name="connsiteY13" fmla="*/ 351609 h 542925"/>
                <a:gd name="connsiteX0" fmla="*/ 680875 w 1286340"/>
                <a:gd name="connsiteY0" fmla="*/ 342900 h 542925"/>
                <a:gd name="connsiteX1" fmla="*/ 814225 w 1286340"/>
                <a:gd name="connsiteY1" fmla="*/ 19050 h 542925"/>
                <a:gd name="connsiteX2" fmla="*/ 1280950 w 1286340"/>
                <a:gd name="connsiteY2" fmla="*/ 0 h 542925"/>
                <a:gd name="connsiteX3" fmla="*/ 1286340 w 1286340"/>
                <a:gd name="connsiteY3" fmla="*/ 140426 h 542925"/>
                <a:gd name="connsiteX4" fmla="*/ 912403 w 1286340"/>
                <a:gd name="connsiteY4" fmla="*/ 124914 h 542925"/>
                <a:gd name="connsiteX5" fmla="*/ 804700 w 1286340"/>
                <a:gd name="connsiteY5" fmla="*/ 533400 h 542925"/>
                <a:gd name="connsiteX6" fmla="*/ 33175 w 1286340"/>
                <a:gd name="connsiteY6" fmla="*/ 542925 h 542925"/>
                <a:gd name="connsiteX7" fmla="*/ 0 w 1286340"/>
                <a:gd name="connsiteY7" fmla="*/ 419645 h 542925"/>
                <a:gd name="connsiteX8" fmla="*/ 11616 w 1286340"/>
                <a:gd name="connsiteY8" fmla="*/ 331743 h 542925"/>
                <a:gd name="connsiteX9" fmla="*/ 171078 w 1286340"/>
                <a:gd name="connsiteY9" fmla="*/ 290377 h 542925"/>
                <a:gd name="connsiteX10" fmla="*/ 166525 w 1286340"/>
                <a:gd name="connsiteY10" fmla="*/ 352425 h 542925"/>
                <a:gd name="connsiteX11" fmla="*/ 166525 w 1286340"/>
                <a:gd name="connsiteY11" fmla="*/ 352425 h 542925"/>
                <a:gd name="connsiteX12" fmla="*/ 166525 w 1286340"/>
                <a:gd name="connsiteY12" fmla="*/ 352425 h 542925"/>
                <a:gd name="connsiteX13" fmla="*/ 692259 w 1286340"/>
                <a:gd name="connsiteY13" fmla="*/ 351609 h 542925"/>
                <a:gd name="connsiteX0" fmla="*/ 680875 w 1286340"/>
                <a:gd name="connsiteY0" fmla="*/ 342900 h 533401"/>
                <a:gd name="connsiteX1" fmla="*/ 814225 w 1286340"/>
                <a:gd name="connsiteY1" fmla="*/ 19050 h 533401"/>
                <a:gd name="connsiteX2" fmla="*/ 1280950 w 1286340"/>
                <a:gd name="connsiteY2" fmla="*/ 0 h 533401"/>
                <a:gd name="connsiteX3" fmla="*/ 1286340 w 1286340"/>
                <a:gd name="connsiteY3" fmla="*/ 140426 h 533401"/>
                <a:gd name="connsiteX4" fmla="*/ 912403 w 1286340"/>
                <a:gd name="connsiteY4" fmla="*/ 124914 h 533401"/>
                <a:gd name="connsiteX5" fmla="*/ 804700 w 1286340"/>
                <a:gd name="connsiteY5" fmla="*/ 533400 h 533401"/>
                <a:gd name="connsiteX6" fmla="*/ 124244 w 1286340"/>
                <a:gd name="connsiteY6" fmla="*/ 532584 h 533401"/>
                <a:gd name="connsiteX7" fmla="*/ 0 w 1286340"/>
                <a:gd name="connsiteY7" fmla="*/ 419645 h 533401"/>
                <a:gd name="connsiteX8" fmla="*/ 11616 w 1286340"/>
                <a:gd name="connsiteY8" fmla="*/ 331743 h 533401"/>
                <a:gd name="connsiteX9" fmla="*/ 171078 w 1286340"/>
                <a:gd name="connsiteY9" fmla="*/ 290377 h 533401"/>
                <a:gd name="connsiteX10" fmla="*/ 166525 w 1286340"/>
                <a:gd name="connsiteY10" fmla="*/ 352425 h 533401"/>
                <a:gd name="connsiteX11" fmla="*/ 166525 w 1286340"/>
                <a:gd name="connsiteY11" fmla="*/ 352425 h 533401"/>
                <a:gd name="connsiteX12" fmla="*/ 166525 w 1286340"/>
                <a:gd name="connsiteY12" fmla="*/ 352425 h 533401"/>
                <a:gd name="connsiteX13" fmla="*/ 692259 w 1286340"/>
                <a:gd name="connsiteY13" fmla="*/ 351609 h 533401"/>
                <a:gd name="connsiteX0" fmla="*/ 680875 w 1286340"/>
                <a:gd name="connsiteY0" fmla="*/ 342900 h 532584"/>
                <a:gd name="connsiteX1" fmla="*/ 814225 w 1286340"/>
                <a:gd name="connsiteY1" fmla="*/ 19050 h 532584"/>
                <a:gd name="connsiteX2" fmla="*/ 1280950 w 1286340"/>
                <a:gd name="connsiteY2" fmla="*/ 0 h 532584"/>
                <a:gd name="connsiteX3" fmla="*/ 1286340 w 1286340"/>
                <a:gd name="connsiteY3" fmla="*/ 140426 h 532584"/>
                <a:gd name="connsiteX4" fmla="*/ 912403 w 1286340"/>
                <a:gd name="connsiteY4" fmla="*/ 124914 h 532584"/>
                <a:gd name="connsiteX5" fmla="*/ 754613 w 1286340"/>
                <a:gd name="connsiteY5" fmla="*/ 512717 h 532584"/>
                <a:gd name="connsiteX6" fmla="*/ 124244 w 1286340"/>
                <a:gd name="connsiteY6" fmla="*/ 532584 h 532584"/>
                <a:gd name="connsiteX7" fmla="*/ 0 w 1286340"/>
                <a:gd name="connsiteY7" fmla="*/ 419645 h 532584"/>
                <a:gd name="connsiteX8" fmla="*/ 11616 w 1286340"/>
                <a:gd name="connsiteY8" fmla="*/ 331743 h 532584"/>
                <a:gd name="connsiteX9" fmla="*/ 171078 w 1286340"/>
                <a:gd name="connsiteY9" fmla="*/ 290377 h 532584"/>
                <a:gd name="connsiteX10" fmla="*/ 166525 w 1286340"/>
                <a:gd name="connsiteY10" fmla="*/ 352425 h 532584"/>
                <a:gd name="connsiteX11" fmla="*/ 166525 w 1286340"/>
                <a:gd name="connsiteY11" fmla="*/ 352425 h 532584"/>
                <a:gd name="connsiteX12" fmla="*/ 166525 w 1286340"/>
                <a:gd name="connsiteY12" fmla="*/ 352425 h 532584"/>
                <a:gd name="connsiteX13" fmla="*/ 692259 w 1286340"/>
                <a:gd name="connsiteY13" fmla="*/ 351609 h 532584"/>
                <a:gd name="connsiteX0" fmla="*/ 680875 w 1286340"/>
                <a:gd name="connsiteY0" fmla="*/ 342900 h 532584"/>
                <a:gd name="connsiteX1" fmla="*/ 814225 w 1286340"/>
                <a:gd name="connsiteY1" fmla="*/ 19050 h 532584"/>
                <a:gd name="connsiteX2" fmla="*/ 1280950 w 1286340"/>
                <a:gd name="connsiteY2" fmla="*/ 0 h 532584"/>
                <a:gd name="connsiteX3" fmla="*/ 1286340 w 1286340"/>
                <a:gd name="connsiteY3" fmla="*/ 140426 h 532584"/>
                <a:gd name="connsiteX4" fmla="*/ 894190 w 1286340"/>
                <a:gd name="connsiteY4" fmla="*/ 155939 h 532584"/>
                <a:gd name="connsiteX5" fmla="*/ 754613 w 1286340"/>
                <a:gd name="connsiteY5" fmla="*/ 512717 h 532584"/>
                <a:gd name="connsiteX6" fmla="*/ 124244 w 1286340"/>
                <a:gd name="connsiteY6" fmla="*/ 532584 h 532584"/>
                <a:gd name="connsiteX7" fmla="*/ 0 w 1286340"/>
                <a:gd name="connsiteY7" fmla="*/ 419645 h 532584"/>
                <a:gd name="connsiteX8" fmla="*/ 11616 w 1286340"/>
                <a:gd name="connsiteY8" fmla="*/ 331743 h 532584"/>
                <a:gd name="connsiteX9" fmla="*/ 171078 w 1286340"/>
                <a:gd name="connsiteY9" fmla="*/ 290377 h 532584"/>
                <a:gd name="connsiteX10" fmla="*/ 166525 w 1286340"/>
                <a:gd name="connsiteY10" fmla="*/ 352425 h 532584"/>
                <a:gd name="connsiteX11" fmla="*/ 166525 w 1286340"/>
                <a:gd name="connsiteY11" fmla="*/ 352425 h 532584"/>
                <a:gd name="connsiteX12" fmla="*/ 166525 w 1286340"/>
                <a:gd name="connsiteY12" fmla="*/ 352425 h 532584"/>
                <a:gd name="connsiteX13" fmla="*/ 692259 w 1286340"/>
                <a:gd name="connsiteY13" fmla="*/ 351609 h 53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6340" h="532584">
                  <a:moveTo>
                    <a:pt x="680875" y="342900"/>
                  </a:moveTo>
                  <a:lnTo>
                    <a:pt x="814225" y="19050"/>
                  </a:lnTo>
                  <a:lnTo>
                    <a:pt x="1280950" y="0"/>
                  </a:lnTo>
                  <a:lnTo>
                    <a:pt x="1286340" y="140426"/>
                  </a:lnTo>
                  <a:lnTo>
                    <a:pt x="894190" y="155939"/>
                  </a:lnTo>
                  <a:lnTo>
                    <a:pt x="754613" y="512717"/>
                  </a:lnTo>
                  <a:lnTo>
                    <a:pt x="124244" y="532584"/>
                  </a:lnTo>
                  <a:lnTo>
                    <a:pt x="0" y="419645"/>
                  </a:lnTo>
                  <a:lnTo>
                    <a:pt x="11616" y="331743"/>
                  </a:lnTo>
                  <a:lnTo>
                    <a:pt x="171078" y="290377"/>
                  </a:lnTo>
                  <a:lnTo>
                    <a:pt x="166525" y="352425"/>
                  </a:lnTo>
                  <a:lnTo>
                    <a:pt x="166525" y="352425"/>
                  </a:lnTo>
                  <a:lnTo>
                    <a:pt x="166525" y="352425"/>
                  </a:lnTo>
                  <a:lnTo>
                    <a:pt x="692259" y="351609"/>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6236151" y="2809875"/>
              <a:ext cx="432435" cy="485775"/>
            </a:xfrm>
            <a:custGeom>
              <a:avLst/>
              <a:gdLst>
                <a:gd name="connsiteX0" fmla="*/ 0 w 466725"/>
                <a:gd name="connsiteY0" fmla="*/ 457200 h 533400"/>
                <a:gd name="connsiteX1" fmla="*/ 200025 w 466725"/>
                <a:gd name="connsiteY1" fmla="*/ 219075 h 533400"/>
                <a:gd name="connsiteX2" fmla="*/ 304800 w 466725"/>
                <a:gd name="connsiteY2" fmla="*/ 47625 h 533400"/>
                <a:gd name="connsiteX3" fmla="*/ 371475 w 466725"/>
                <a:gd name="connsiteY3" fmla="*/ 0 h 533400"/>
                <a:gd name="connsiteX4" fmla="*/ 466725 w 466725"/>
                <a:gd name="connsiteY4" fmla="*/ 133350 h 533400"/>
                <a:gd name="connsiteX5" fmla="*/ 295275 w 466725"/>
                <a:gd name="connsiteY5" fmla="*/ 247650 h 533400"/>
                <a:gd name="connsiteX6" fmla="*/ 200025 w 466725"/>
                <a:gd name="connsiteY6" fmla="*/ 371475 h 533400"/>
                <a:gd name="connsiteX7" fmla="*/ 171450 w 466725"/>
                <a:gd name="connsiteY7" fmla="*/ 533400 h 533400"/>
                <a:gd name="connsiteX8" fmla="*/ 38100 w 466725"/>
                <a:gd name="connsiteY8" fmla="*/ 419100 h 533400"/>
                <a:gd name="connsiteX0" fmla="*/ 0 w 466725"/>
                <a:gd name="connsiteY0" fmla="*/ 457200 h 533400"/>
                <a:gd name="connsiteX1" fmla="*/ 173355 w 466725"/>
                <a:gd name="connsiteY1" fmla="*/ 215265 h 533400"/>
                <a:gd name="connsiteX2" fmla="*/ 304800 w 466725"/>
                <a:gd name="connsiteY2" fmla="*/ 47625 h 533400"/>
                <a:gd name="connsiteX3" fmla="*/ 371475 w 466725"/>
                <a:gd name="connsiteY3" fmla="*/ 0 h 533400"/>
                <a:gd name="connsiteX4" fmla="*/ 466725 w 466725"/>
                <a:gd name="connsiteY4" fmla="*/ 133350 h 533400"/>
                <a:gd name="connsiteX5" fmla="*/ 295275 w 466725"/>
                <a:gd name="connsiteY5" fmla="*/ 247650 h 533400"/>
                <a:gd name="connsiteX6" fmla="*/ 200025 w 466725"/>
                <a:gd name="connsiteY6" fmla="*/ 371475 h 533400"/>
                <a:gd name="connsiteX7" fmla="*/ 171450 w 466725"/>
                <a:gd name="connsiteY7" fmla="*/ 533400 h 533400"/>
                <a:gd name="connsiteX8" fmla="*/ 38100 w 466725"/>
                <a:gd name="connsiteY8" fmla="*/ 419100 h 533400"/>
                <a:gd name="connsiteX0" fmla="*/ 0 w 466725"/>
                <a:gd name="connsiteY0" fmla="*/ 457200 h 533400"/>
                <a:gd name="connsiteX1" fmla="*/ 173355 w 466725"/>
                <a:gd name="connsiteY1" fmla="*/ 215265 h 533400"/>
                <a:gd name="connsiteX2" fmla="*/ 304800 w 466725"/>
                <a:gd name="connsiteY2" fmla="*/ 47625 h 533400"/>
                <a:gd name="connsiteX3" fmla="*/ 371475 w 466725"/>
                <a:gd name="connsiteY3" fmla="*/ 0 h 533400"/>
                <a:gd name="connsiteX4" fmla="*/ 466725 w 466725"/>
                <a:gd name="connsiteY4" fmla="*/ 133350 h 533400"/>
                <a:gd name="connsiteX5" fmla="*/ 295275 w 466725"/>
                <a:gd name="connsiteY5" fmla="*/ 247650 h 533400"/>
                <a:gd name="connsiteX6" fmla="*/ 200025 w 466725"/>
                <a:gd name="connsiteY6" fmla="*/ 371475 h 533400"/>
                <a:gd name="connsiteX7" fmla="*/ 171450 w 466725"/>
                <a:gd name="connsiteY7" fmla="*/ 533400 h 533400"/>
                <a:gd name="connsiteX8" fmla="*/ 7620 w 466725"/>
                <a:gd name="connsiteY8" fmla="*/ 464820 h 533400"/>
                <a:gd name="connsiteX0" fmla="*/ 0 w 466725"/>
                <a:gd name="connsiteY0" fmla="*/ 457200 h 533400"/>
                <a:gd name="connsiteX1" fmla="*/ 173355 w 466725"/>
                <a:gd name="connsiteY1" fmla="*/ 215265 h 533400"/>
                <a:gd name="connsiteX2" fmla="*/ 304800 w 466725"/>
                <a:gd name="connsiteY2" fmla="*/ 47625 h 533400"/>
                <a:gd name="connsiteX3" fmla="*/ 371475 w 466725"/>
                <a:gd name="connsiteY3" fmla="*/ 0 h 533400"/>
                <a:gd name="connsiteX4" fmla="*/ 466725 w 466725"/>
                <a:gd name="connsiteY4" fmla="*/ 133350 h 533400"/>
                <a:gd name="connsiteX5" fmla="*/ 295275 w 466725"/>
                <a:gd name="connsiteY5" fmla="*/ 247650 h 533400"/>
                <a:gd name="connsiteX6" fmla="*/ 226695 w 466725"/>
                <a:gd name="connsiteY6" fmla="*/ 375285 h 533400"/>
                <a:gd name="connsiteX7" fmla="*/ 171450 w 466725"/>
                <a:gd name="connsiteY7" fmla="*/ 533400 h 533400"/>
                <a:gd name="connsiteX8" fmla="*/ 7620 w 466725"/>
                <a:gd name="connsiteY8" fmla="*/ 464820 h 533400"/>
                <a:gd name="connsiteX0" fmla="*/ 0 w 466725"/>
                <a:gd name="connsiteY0" fmla="*/ 457200 h 533400"/>
                <a:gd name="connsiteX1" fmla="*/ 173355 w 466725"/>
                <a:gd name="connsiteY1" fmla="*/ 215265 h 533400"/>
                <a:gd name="connsiteX2" fmla="*/ 304800 w 466725"/>
                <a:gd name="connsiteY2" fmla="*/ 47625 h 533400"/>
                <a:gd name="connsiteX3" fmla="*/ 371475 w 466725"/>
                <a:gd name="connsiteY3" fmla="*/ 0 h 533400"/>
                <a:gd name="connsiteX4" fmla="*/ 466725 w 466725"/>
                <a:gd name="connsiteY4" fmla="*/ 133350 h 533400"/>
                <a:gd name="connsiteX5" fmla="*/ 329565 w 466725"/>
                <a:gd name="connsiteY5" fmla="*/ 251460 h 533400"/>
                <a:gd name="connsiteX6" fmla="*/ 226695 w 466725"/>
                <a:gd name="connsiteY6" fmla="*/ 375285 h 533400"/>
                <a:gd name="connsiteX7" fmla="*/ 171450 w 466725"/>
                <a:gd name="connsiteY7" fmla="*/ 533400 h 533400"/>
                <a:gd name="connsiteX8" fmla="*/ 7620 w 466725"/>
                <a:gd name="connsiteY8" fmla="*/ 464820 h 533400"/>
                <a:gd name="connsiteX0" fmla="*/ 0 w 466725"/>
                <a:gd name="connsiteY0" fmla="*/ 457200 h 533400"/>
                <a:gd name="connsiteX1" fmla="*/ 173355 w 466725"/>
                <a:gd name="connsiteY1" fmla="*/ 215265 h 533400"/>
                <a:gd name="connsiteX2" fmla="*/ 304800 w 466725"/>
                <a:gd name="connsiteY2" fmla="*/ 47625 h 533400"/>
                <a:gd name="connsiteX3" fmla="*/ 371475 w 466725"/>
                <a:gd name="connsiteY3" fmla="*/ 0 h 533400"/>
                <a:gd name="connsiteX4" fmla="*/ 466725 w 466725"/>
                <a:gd name="connsiteY4" fmla="*/ 133350 h 533400"/>
                <a:gd name="connsiteX5" fmla="*/ 329565 w 466725"/>
                <a:gd name="connsiteY5" fmla="*/ 251460 h 533400"/>
                <a:gd name="connsiteX6" fmla="*/ 226695 w 466725"/>
                <a:gd name="connsiteY6" fmla="*/ 375285 h 533400"/>
                <a:gd name="connsiteX7" fmla="*/ 161925 w 466725"/>
                <a:gd name="connsiteY7" fmla="*/ 502920 h 533400"/>
                <a:gd name="connsiteX8" fmla="*/ 171450 w 466725"/>
                <a:gd name="connsiteY8" fmla="*/ 533400 h 533400"/>
                <a:gd name="connsiteX9" fmla="*/ 7620 w 466725"/>
                <a:gd name="connsiteY9" fmla="*/ 464820 h 533400"/>
                <a:gd name="connsiteX0" fmla="*/ 0 w 466725"/>
                <a:gd name="connsiteY0" fmla="*/ 409575 h 485775"/>
                <a:gd name="connsiteX1" fmla="*/ 173355 w 466725"/>
                <a:gd name="connsiteY1" fmla="*/ 167640 h 485775"/>
                <a:gd name="connsiteX2" fmla="*/ 304800 w 466725"/>
                <a:gd name="connsiteY2" fmla="*/ 0 h 485775"/>
                <a:gd name="connsiteX3" fmla="*/ 466725 w 466725"/>
                <a:gd name="connsiteY3" fmla="*/ 85725 h 485775"/>
                <a:gd name="connsiteX4" fmla="*/ 329565 w 466725"/>
                <a:gd name="connsiteY4" fmla="*/ 203835 h 485775"/>
                <a:gd name="connsiteX5" fmla="*/ 226695 w 466725"/>
                <a:gd name="connsiteY5" fmla="*/ 327660 h 485775"/>
                <a:gd name="connsiteX6" fmla="*/ 161925 w 466725"/>
                <a:gd name="connsiteY6" fmla="*/ 455295 h 485775"/>
                <a:gd name="connsiteX7" fmla="*/ 171450 w 466725"/>
                <a:gd name="connsiteY7" fmla="*/ 485775 h 485775"/>
                <a:gd name="connsiteX8" fmla="*/ 7620 w 466725"/>
                <a:gd name="connsiteY8" fmla="*/ 417195 h 485775"/>
                <a:gd name="connsiteX0" fmla="*/ 0 w 432435"/>
                <a:gd name="connsiteY0" fmla="*/ 409575 h 485775"/>
                <a:gd name="connsiteX1" fmla="*/ 173355 w 432435"/>
                <a:gd name="connsiteY1" fmla="*/ 167640 h 485775"/>
                <a:gd name="connsiteX2" fmla="*/ 304800 w 432435"/>
                <a:gd name="connsiteY2" fmla="*/ 0 h 485775"/>
                <a:gd name="connsiteX3" fmla="*/ 432435 w 432435"/>
                <a:gd name="connsiteY3" fmla="*/ 112395 h 485775"/>
                <a:gd name="connsiteX4" fmla="*/ 329565 w 432435"/>
                <a:gd name="connsiteY4" fmla="*/ 203835 h 485775"/>
                <a:gd name="connsiteX5" fmla="*/ 226695 w 432435"/>
                <a:gd name="connsiteY5" fmla="*/ 327660 h 485775"/>
                <a:gd name="connsiteX6" fmla="*/ 161925 w 432435"/>
                <a:gd name="connsiteY6" fmla="*/ 455295 h 485775"/>
                <a:gd name="connsiteX7" fmla="*/ 171450 w 432435"/>
                <a:gd name="connsiteY7" fmla="*/ 485775 h 485775"/>
                <a:gd name="connsiteX8" fmla="*/ 7620 w 432435"/>
                <a:gd name="connsiteY8" fmla="*/ 41719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435" h="485775">
                  <a:moveTo>
                    <a:pt x="0" y="409575"/>
                  </a:moveTo>
                  <a:lnTo>
                    <a:pt x="173355" y="167640"/>
                  </a:lnTo>
                  <a:lnTo>
                    <a:pt x="304800" y="0"/>
                  </a:lnTo>
                  <a:lnTo>
                    <a:pt x="432435" y="112395"/>
                  </a:lnTo>
                  <a:lnTo>
                    <a:pt x="329565" y="203835"/>
                  </a:lnTo>
                  <a:lnTo>
                    <a:pt x="226695" y="327660"/>
                  </a:lnTo>
                  <a:cubicBezTo>
                    <a:pt x="210185" y="374015"/>
                    <a:pt x="178435" y="408940"/>
                    <a:pt x="161925" y="455295"/>
                  </a:cubicBezTo>
                  <a:lnTo>
                    <a:pt x="171450" y="485775"/>
                  </a:lnTo>
                  <a:lnTo>
                    <a:pt x="7620" y="417195"/>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324725" y="2535007"/>
              <a:ext cx="504825" cy="17145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8105775" y="2603043"/>
              <a:ext cx="95250" cy="228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p:cNvSpPr>
            <a:spLocks noGrp="1"/>
          </p:cNvSpPr>
          <p:nvPr>
            <p:ph type="title"/>
          </p:nvPr>
        </p:nvSpPr>
        <p:spPr>
          <a:xfrm>
            <a:off x="838200" y="46038"/>
            <a:ext cx="8153400" cy="944562"/>
          </a:xfrm>
        </p:spPr>
        <p:txBody>
          <a:bodyPr/>
          <a:lstStyle/>
          <a:p>
            <a:r>
              <a:rPr lang="en-US" dirty="0" smtClean="0"/>
              <a:t>Right of Way (ROW) Acquisition</a:t>
            </a:r>
            <a:endParaRPr lang="en-US" dirty="0"/>
          </a:p>
        </p:txBody>
      </p:sp>
      <p:sp>
        <p:nvSpPr>
          <p:cNvPr id="5" name="TextBox 4"/>
          <p:cNvSpPr txBox="1"/>
          <p:nvPr/>
        </p:nvSpPr>
        <p:spPr>
          <a:xfrm>
            <a:off x="4859951" y="2699807"/>
            <a:ext cx="696503" cy="823302"/>
          </a:xfrm>
          <a:prstGeom prst="rect">
            <a:avLst/>
          </a:prstGeom>
          <a:noFill/>
        </p:spPr>
        <p:txBody>
          <a:bodyPr wrap="square" rtlCol="0">
            <a:spAutoFit/>
          </a:bodyPr>
          <a:lstStyle/>
          <a:p>
            <a:pPr>
              <a:lnSpc>
                <a:spcPts val="1900"/>
              </a:lnSpc>
            </a:pPr>
            <a:r>
              <a:rPr lang="en-US" sz="1700" b="1" dirty="0" smtClean="0">
                <a:solidFill>
                  <a:schemeClr val="bg1"/>
                </a:solidFill>
              </a:rPr>
              <a:t>Tom Varn Park</a:t>
            </a:r>
            <a:endParaRPr lang="en-US" sz="1700" b="1" dirty="0">
              <a:solidFill>
                <a:schemeClr val="bg1"/>
              </a:solidFill>
            </a:endParaRPr>
          </a:p>
        </p:txBody>
      </p:sp>
      <p:sp>
        <p:nvSpPr>
          <p:cNvPr id="14" name="TextBox 13"/>
          <p:cNvSpPr txBox="1"/>
          <p:nvPr/>
        </p:nvSpPr>
        <p:spPr>
          <a:xfrm rot="5211397">
            <a:off x="439146" y="3923897"/>
            <a:ext cx="1226245"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Cortez Rd</a:t>
            </a:r>
            <a:endParaRPr lang="en-US"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1794760" y="2854436"/>
            <a:ext cx="1644338"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W. Jefferson St</a:t>
            </a:r>
            <a:endParaRPr lang="en-US" b="1"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rot="16200000">
            <a:off x="136948" y="2344893"/>
            <a:ext cx="1028998" cy="369333"/>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Cobb</a:t>
            </a:r>
            <a:r>
              <a:rPr lang="en-US" b="1" dirty="0" smtClean="0">
                <a:solidFill>
                  <a:schemeClr val="bg1"/>
                </a:solidFill>
              </a:rPr>
              <a:t> Rd</a:t>
            </a:r>
            <a:endParaRPr lang="en-US" b="1" dirty="0">
              <a:solidFill>
                <a:schemeClr val="bg1"/>
              </a:solidFill>
            </a:endParaRPr>
          </a:p>
        </p:txBody>
      </p:sp>
      <p:sp>
        <p:nvSpPr>
          <p:cNvPr id="17" name="TextBox 16"/>
          <p:cNvSpPr txBox="1"/>
          <p:nvPr/>
        </p:nvSpPr>
        <p:spPr>
          <a:xfrm rot="16200000">
            <a:off x="7853079" y="3313906"/>
            <a:ext cx="1290618"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S. Main St</a:t>
            </a:r>
            <a:endParaRPr lang="en-US" b="1" dirty="0">
              <a:solidFill>
                <a:schemeClr val="bg1"/>
              </a:solidFill>
              <a:effectLst>
                <a:outerShdw blurRad="38100" dist="38100" dir="2700000" algn="tl">
                  <a:srgbClr val="000000">
                    <a:alpha val="43137"/>
                  </a:srgbClr>
                </a:outerShdw>
              </a:effectLst>
            </a:endParaRPr>
          </a:p>
        </p:txBody>
      </p:sp>
      <p:sp>
        <p:nvSpPr>
          <p:cNvPr id="18" name="Slide Number Placeholder 5"/>
          <p:cNvSpPr>
            <a:spLocks noGrp="1"/>
          </p:cNvSpPr>
          <p:nvPr>
            <p:ph type="sldNum" sz="quarter" idx="4294967295"/>
          </p:nvPr>
        </p:nvSpPr>
        <p:spPr>
          <a:xfrm>
            <a:off x="8686800" y="6492875"/>
            <a:ext cx="381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19</a:t>
            </a:fld>
            <a:endParaRPr lang="en-US" dirty="0"/>
          </a:p>
        </p:txBody>
      </p:sp>
      <p:sp>
        <p:nvSpPr>
          <p:cNvPr id="2" name="Rectangle 1"/>
          <p:cNvSpPr/>
          <p:nvPr/>
        </p:nvSpPr>
        <p:spPr>
          <a:xfrm>
            <a:off x="61913" y="4561107"/>
            <a:ext cx="9082087" cy="686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18"/>
          <p:cNvGraphicFramePr>
            <a:graphicFrameLocks noGrp="1"/>
          </p:cNvGraphicFramePr>
          <p:nvPr>
            <p:extLst>
              <p:ext uri="{D42A27DB-BD31-4B8C-83A1-F6EECF244321}">
                <p14:modId xmlns:p14="http://schemas.microsoft.com/office/powerpoint/2010/main" val="3736246594"/>
              </p:ext>
            </p:extLst>
          </p:nvPr>
        </p:nvGraphicFramePr>
        <p:xfrm>
          <a:off x="292603" y="5191554"/>
          <a:ext cx="5000502" cy="752566"/>
        </p:xfrm>
        <a:graphic>
          <a:graphicData uri="http://schemas.openxmlformats.org/drawingml/2006/table">
            <a:tbl>
              <a:tblPr firstRow="1" bandRow="1">
                <a:tableStyleId>{7DF18680-E054-41AD-8BC1-D1AEF772440D}</a:tableStyleId>
              </a:tblPr>
              <a:tblGrid>
                <a:gridCol w="1242278"/>
                <a:gridCol w="1828800"/>
                <a:gridCol w="1929424"/>
              </a:tblGrid>
              <a:tr h="376283">
                <a:tc>
                  <a:txBody>
                    <a:bodyPr/>
                    <a:lstStyle/>
                    <a:p>
                      <a:r>
                        <a:rPr lang="en-US" dirty="0" smtClean="0"/>
                        <a:t>No. Parcels</a:t>
                      </a:r>
                      <a:endParaRPr lang="en-US" dirty="0"/>
                    </a:p>
                  </a:txBody>
                  <a:tcPr/>
                </a:tc>
                <a:tc>
                  <a:txBody>
                    <a:bodyPr/>
                    <a:lstStyle/>
                    <a:p>
                      <a:r>
                        <a:rPr lang="en-US" dirty="0" smtClean="0"/>
                        <a:t>Total Area (acres)</a:t>
                      </a:r>
                      <a:endParaRPr lang="en-US" dirty="0"/>
                    </a:p>
                  </a:txBody>
                  <a:tcPr/>
                </a:tc>
                <a:tc>
                  <a:txBody>
                    <a:bodyPr/>
                    <a:lstStyle/>
                    <a:p>
                      <a:pPr algn="ctr"/>
                      <a:r>
                        <a:rPr lang="en-US" dirty="0" smtClean="0"/>
                        <a:t>Est. ROW Cost</a:t>
                      </a:r>
                      <a:endParaRPr lang="en-US" dirty="0"/>
                    </a:p>
                  </a:txBody>
                  <a:tcPr/>
                </a:tc>
              </a:tr>
              <a:tr h="376283">
                <a:tc>
                  <a:txBody>
                    <a:bodyPr/>
                    <a:lstStyle/>
                    <a:p>
                      <a:pPr algn="ctr"/>
                      <a:r>
                        <a:rPr lang="en-US" dirty="0" smtClean="0"/>
                        <a:t>12</a:t>
                      </a:r>
                      <a:endParaRPr lang="en-US" dirty="0"/>
                    </a:p>
                  </a:txBody>
                  <a:tcPr/>
                </a:tc>
                <a:tc>
                  <a:txBody>
                    <a:bodyPr/>
                    <a:lstStyle/>
                    <a:p>
                      <a:pPr algn="ctr"/>
                      <a:r>
                        <a:rPr lang="en-US" dirty="0" smtClean="0"/>
                        <a:t>1.4</a:t>
                      </a:r>
                      <a:endParaRPr lang="en-US" dirty="0"/>
                    </a:p>
                  </a:txBody>
                  <a:tcPr/>
                </a:tc>
                <a:tc>
                  <a:txBody>
                    <a:bodyPr/>
                    <a:lstStyle/>
                    <a:p>
                      <a:pPr algn="ctr"/>
                      <a:r>
                        <a:rPr lang="en-US" b="0" dirty="0" smtClean="0">
                          <a:solidFill>
                            <a:schemeClr val="tx1"/>
                          </a:solidFill>
                        </a:rPr>
                        <a:t>$1.5 million</a:t>
                      </a:r>
                      <a:endParaRPr lang="en-US" b="0" dirty="0">
                        <a:solidFill>
                          <a:schemeClr val="tx1"/>
                        </a:solidFill>
                      </a:endParaRPr>
                    </a:p>
                  </a:txBody>
                  <a:tcPr/>
                </a:tc>
              </a:tr>
            </a:tbl>
          </a:graphicData>
        </a:graphic>
      </p:graphicFrame>
      <p:sp>
        <p:nvSpPr>
          <p:cNvPr id="20" name="TextBox 19"/>
          <p:cNvSpPr txBox="1"/>
          <p:nvPr/>
        </p:nvSpPr>
        <p:spPr>
          <a:xfrm>
            <a:off x="206968" y="4751135"/>
            <a:ext cx="6128517" cy="430887"/>
          </a:xfrm>
          <a:prstGeom prst="rect">
            <a:avLst/>
          </a:prstGeom>
          <a:noFill/>
        </p:spPr>
        <p:txBody>
          <a:bodyPr wrap="square" rtlCol="0">
            <a:spAutoFit/>
          </a:bodyPr>
          <a:lstStyle/>
          <a:p>
            <a:r>
              <a:rPr lang="en-US" sz="2200" b="1" dirty="0" smtClean="0"/>
              <a:t>Preliminary Estimate of ROW Costs and Impacts</a:t>
            </a:r>
            <a:endParaRPr lang="en-US" sz="2200" b="1" dirty="0"/>
          </a:p>
        </p:txBody>
      </p:sp>
      <p:sp>
        <p:nvSpPr>
          <p:cNvPr id="3" name="Rectangle 2"/>
          <p:cNvSpPr/>
          <p:nvPr/>
        </p:nvSpPr>
        <p:spPr>
          <a:xfrm>
            <a:off x="5510442" y="5158859"/>
            <a:ext cx="3417658" cy="1374735"/>
          </a:xfrm>
          <a:prstGeom prst="rect">
            <a:avLst/>
          </a:prstGeom>
        </p:spPr>
        <p:txBody>
          <a:bodyPr wrap="square">
            <a:spAutoFit/>
          </a:bodyPr>
          <a:lstStyle/>
          <a:p>
            <a:pPr>
              <a:lnSpc>
                <a:spcPts val="1950"/>
              </a:lnSpc>
            </a:pPr>
            <a:r>
              <a:rPr lang="en-US" sz="1600" dirty="0"/>
              <a:t>Note: </a:t>
            </a:r>
            <a:r>
              <a:rPr lang="en-US" sz="1600" dirty="0" smtClean="0"/>
              <a:t>Per </a:t>
            </a:r>
            <a:r>
              <a:rPr lang="en-US" sz="1600" dirty="0"/>
              <a:t>policy, </a:t>
            </a:r>
            <a:r>
              <a:rPr lang="en-US" sz="1600" dirty="0" err="1"/>
              <a:t>FDOT</a:t>
            </a:r>
            <a:r>
              <a:rPr lang="en-US" sz="1600" dirty="0"/>
              <a:t> will </a:t>
            </a:r>
            <a:r>
              <a:rPr lang="en-US" sz="1600" b="1" dirty="0"/>
              <a:t>not</a:t>
            </a:r>
            <a:r>
              <a:rPr lang="en-US" sz="1600" dirty="0"/>
              <a:t> utilize </a:t>
            </a:r>
            <a:r>
              <a:rPr lang="en-US" sz="1600" b="1" dirty="0"/>
              <a:t>eminent domain </a:t>
            </a:r>
            <a:r>
              <a:rPr lang="en-US" sz="1600" dirty="0"/>
              <a:t>(“condemnation</a:t>
            </a:r>
            <a:r>
              <a:rPr lang="en-US" sz="1600" dirty="0" smtClean="0"/>
              <a:t>”) </a:t>
            </a:r>
            <a:br>
              <a:rPr lang="en-US" sz="1600" dirty="0" smtClean="0"/>
            </a:br>
            <a:r>
              <a:rPr lang="en-US" sz="1600" dirty="0" smtClean="0"/>
              <a:t>for </a:t>
            </a:r>
            <a:r>
              <a:rPr lang="en-US" sz="1600" dirty="0"/>
              <a:t>ROW acquisition; therefore, </a:t>
            </a:r>
            <a:r>
              <a:rPr lang="en-US" sz="1600" b="1" dirty="0"/>
              <a:t>the alignment could change during the </a:t>
            </a:r>
            <a:r>
              <a:rPr lang="en-US" sz="1600" b="1" dirty="0" smtClean="0"/>
              <a:t/>
            </a:r>
            <a:br>
              <a:rPr lang="en-US" sz="1600" b="1" dirty="0" smtClean="0"/>
            </a:br>
            <a:r>
              <a:rPr lang="en-US" sz="1600" b="1" dirty="0" smtClean="0"/>
              <a:t>final </a:t>
            </a:r>
            <a:r>
              <a:rPr lang="en-US" sz="1600" b="1" dirty="0"/>
              <a:t>design phase.</a:t>
            </a:r>
          </a:p>
        </p:txBody>
      </p:sp>
      <p:sp>
        <p:nvSpPr>
          <p:cNvPr id="21" name="TextBox 20"/>
          <p:cNvSpPr txBox="1"/>
          <p:nvPr/>
        </p:nvSpPr>
        <p:spPr>
          <a:xfrm rot="17856143">
            <a:off x="5648295" y="3622452"/>
            <a:ext cx="1279262"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S. Broad St</a:t>
            </a:r>
            <a:endParaRPr lang="en-US" b="1" dirty="0">
              <a:solidFill>
                <a:schemeClr val="bg1"/>
              </a:solidFill>
              <a:effectLst>
                <a:outerShdw blurRad="38100" dist="38100" dir="2700000" algn="tl">
                  <a:srgbClr val="000000">
                    <a:alpha val="43137"/>
                  </a:srgbClr>
                </a:outerShdw>
              </a:effectLst>
            </a:endParaRPr>
          </a:p>
        </p:txBody>
      </p:sp>
      <p:pic>
        <p:nvPicPr>
          <p:cNvPr id="22" name="Picture 2" descr="F:\MARKETING\PUBLIC INVOLVEMENT\__EXAMPLES_RESOURCES\Symbols\SR 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534" y="3701778"/>
            <a:ext cx="341784" cy="3417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3" descr="F:\MARKETING\PUBLIC INVOLVEMENT\__EXAMPLES_RESOURCES\Symbols\50 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2966" y="2996247"/>
            <a:ext cx="368808" cy="2962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VSWES-FS\DATA\USERS\5guerrs\Desktop\US4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1703" y="4098736"/>
            <a:ext cx="320676" cy="3206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F:\MARKETING\PUBLIC INVOLVEMENT\__EXAMPLES_RESOURCES\Symbols\50 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7984" y="2239176"/>
            <a:ext cx="368808" cy="296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629085"/>
      </p:ext>
    </p:extLst>
  </p:cSld>
  <p:clrMapOvr>
    <a:masterClrMapping/>
  </p:clrMapOvr>
  <p:transition spd="slow" advClick="0" advTm="19000">
    <p:circle/>
    <p:sndAc>
      <p:stSnd>
        <p:snd r:embed="rId3" name="Slide_19.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500"/>
                                        <p:tgtEl>
                                          <p:spTgt spid="6"/>
                                        </p:tgtEl>
                                      </p:cBhvr>
                                    </p:animEffect>
                                  </p:childTnLst>
                                </p:cTn>
                              </p:par>
                              <p:par>
                                <p:cTn id="8" presetID="10" presetClass="entr" presetSubtype="0" fill="hold" grpId="0" nodeType="withEffect">
                                  <p:stCondLst>
                                    <p:cond delay="70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8686800" y="6492875"/>
            <a:ext cx="381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2</a:t>
            </a:fld>
            <a:endParaRPr lang="en-US" dirty="0"/>
          </a:p>
        </p:txBody>
      </p:sp>
      <p:sp>
        <p:nvSpPr>
          <p:cNvPr id="7" name="Title 1"/>
          <p:cNvSpPr>
            <a:spLocks noGrp="1"/>
          </p:cNvSpPr>
          <p:nvPr>
            <p:ph type="title"/>
          </p:nvPr>
        </p:nvSpPr>
        <p:spPr>
          <a:xfrm>
            <a:off x="838200" y="46038"/>
            <a:ext cx="8153400" cy="944562"/>
          </a:xfrm>
        </p:spPr>
        <p:txBody>
          <a:bodyPr/>
          <a:lstStyle/>
          <a:p>
            <a:r>
              <a:rPr lang="en-US" dirty="0" smtClean="0"/>
              <a:t>Viewing Locations for Study Documents</a:t>
            </a:r>
            <a:endParaRPr lang="en-US" dirty="0"/>
          </a:p>
        </p:txBody>
      </p:sp>
      <p:sp>
        <p:nvSpPr>
          <p:cNvPr id="9" name="Text Box 7"/>
          <p:cNvSpPr txBox="1">
            <a:spLocks noChangeArrowheads="1"/>
          </p:cNvSpPr>
          <p:nvPr/>
        </p:nvSpPr>
        <p:spPr bwMode="auto">
          <a:xfrm>
            <a:off x="0" y="1310640"/>
            <a:ext cx="9144000" cy="91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sz="2600" b="1" dirty="0">
                <a:solidFill>
                  <a:schemeClr val="accent5">
                    <a:lumMod val="75000"/>
                  </a:schemeClr>
                </a:solidFill>
                <a:latin typeface="Arial" panose="020B0604020202020204" pitchFamily="34" charset="0"/>
                <a:cs typeface="Arial" panose="020B0604020202020204" pitchFamily="34" charset="0"/>
              </a:rPr>
              <a:t>Hearing being conducted in </a:t>
            </a:r>
            <a:r>
              <a:rPr lang="en-US" altLang="en-US" sz="2600" b="1" dirty="0" smtClean="0">
                <a:solidFill>
                  <a:schemeClr val="accent5">
                    <a:lumMod val="75000"/>
                  </a:schemeClr>
                </a:solidFill>
                <a:latin typeface="Arial" panose="020B0604020202020204" pitchFamily="34" charset="0"/>
                <a:cs typeface="Arial" panose="020B0604020202020204" pitchFamily="34" charset="0"/>
              </a:rPr>
              <a:t>accordance with </a:t>
            </a:r>
            <a:r>
              <a:rPr lang="en-US" altLang="en-US" sz="2600" b="1" dirty="0">
                <a:solidFill>
                  <a:schemeClr val="accent5">
                    <a:lumMod val="75000"/>
                  </a:schemeClr>
                </a:solidFill>
                <a:latin typeface="Arial" panose="020B0604020202020204" pitchFamily="34" charset="0"/>
                <a:cs typeface="Arial" panose="020B0604020202020204" pitchFamily="34" charset="0"/>
              </a:rPr>
              <a:t>all </a:t>
            </a:r>
            <a:endParaRPr lang="en-US" altLang="en-US" sz="2600" b="1" dirty="0" smtClean="0">
              <a:solidFill>
                <a:schemeClr val="accent5">
                  <a:lumMod val="75000"/>
                </a:schemeClr>
              </a:solidFill>
              <a:latin typeface="Arial" panose="020B0604020202020204" pitchFamily="34" charset="0"/>
              <a:cs typeface="Arial" panose="020B0604020202020204" pitchFamily="34" charset="0"/>
            </a:endParaRPr>
          </a:p>
          <a:p>
            <a:pPr algn="ctr">
              <a:spcBef>
                <a:spcPts val="200"/>
              </a:spcBef>
            </a:pPr>
            <a:r>
              <a:rPr lang="en-US" altLang="en-US" sz="2600" dirty="0" smtClean="0">
                <a:solidFill>
                  <a:schemeClr val="accent5">
                    <a:lumMod val="75000"/>
                  </a:schemeClr>
                </a:solidFill>
                <a:latin typeface="Arial" panose="020B0604020202020204" pitchFamily="34" charset="0"/>
                <a:cs typeface="Arial" panose="020B0604020202020204" pitchFamily="34" charset="0"/>
              </a:rPr>
              <a:t>federal</a:t>
            </a:r>
            <a:r>
              <a:rPr lang="en-US" altLang="en-US" sz="2600" dirty="0">
                <a:solidFill>
                  <a:schemeClr val="accent5">
                    <a:lumMod val="75000"/>
                  </a:schemeClr>
                </a:solidFill>
                <a:latin typeface="Arial" panose="020B0604020202020204" pitchFamily="34" charset="0"/>
                <a:cs typeface="Arial" panose="020B0604020202020204" pitchFamily="34" charset="0"/>
              </a:rPr>
              <a:t>, state and local requirements</a:t>
            </a:r>
          </a:p>
        </p:txBody>
      </p:sp>
      <p:pic>
        <p:nvPicPr>
          <p:cNvPr id="3074" name="Picture 2" descr="\\Vswes-fs\data\PROJECT\5157275\PD&amp;E FileCabinet\F.PublicInvolvement\F.16-SEIS 2nd Workshop Dec 2018\5_Boards_Graphics\Display_Boards\Supporting Graphics\Display_Board_Proofs_09_Page_0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55" t="16536" r="21094" b="18707"/>
          <a:stretch/>
        </p:blipFill>
        <p:spPr bwMode="auto">
          <a:xfrm>
            <a:off x="457200" y="2443671"/>
            <a:ext cx="4973780" cy="370526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15000" y="2545080"/>
            <a:ext cx="3002280" cy="3493264"/>
          </a:xfrm>
          <a:prstGeom prst="rect">
            <a:avLst/>
          </a:prstGeom>
          <a:solidFill>
            <a:srgbClr val="FEF9DA"/>
          </a:solidFill>
          <a:ln w="6350">
            <a:solidFill>
              <a:schemeClr val="tx1"/>
            </a:solidFill>
          </a:ln>
          <a:effectLst>
            <a:outerShdw blurRad="50800" dist="38100" dir="2700000" algn="tl" rotWithShape="0">
              <a:prstClr val="black">
                <a:alpha val="40000"/>
              </a:prstClr>
            </a:outerShdw>
          </a:effectLst>
        </p:spPr>
        <p:txBody>
          <a:bodyPr wrap="square">
            <a:spAutoFit/>
          </a:bodyPr>
          <a:lstStyle/>
          <a:p>
            <a:pPr>
              <a:spcBef>
                <a:spcPts val="700"/>
              </a:spcBef>
              <a:spcAft>
                <a:spcPts val="1200"/>
              </a:spcAft>
            </a:pPr>
            <a:r>
              <a:rPr lang="en-US" altLang="en-US" sz="1700" i="1" dirty="0" smtClean="0">
                <a:cs typeface="Arial" panose="020B0604020202020204" pitchFamily="34" charset="0"/>
              </a:rPr>
              <a:t>The environmental review, consultation, and other actions required by applicable federal environmental laws for this project are being, or have been, carried out by the Florida Department of Transportation (FDOT) pursuant to 23 U.S. C. </a:t>
            </a:r>
            <a:r>
              <a:rPr lang="en-US" sz="1700" i="1" dirty="0" smtClean="0"/>
              <a:t>§</a:t>
            </a:r>
            <a:r>
              <a:rPr lang="en-US" altLang="en-US" sz="1700" i="1" dirty="0" smtClean="0">
                <a:cs typeface="Arial" panose="020B0604020202020204" pitchFamily="34" charset="0"/>
              </a:rPr>
              <a:t>327 and a Memorandum of Understanding dated December 14, 2016 and executed by the Federal Highway Administration and FDOT.</a:t>
            </a:r>
            <a:endParaRPr lang="en-US" altLang="en-US" sz="1700" i="1" dirty="0">
              <a:cs typeface="Arial" panose="020B0604020202020204" pitchFamily="34" charset="0"/>
            </a:endParaRPr>
          </a:p>
        </p:txBody>
      </p:sp>
    </p:spTree>
    <p:extLst>
      <p:ext uri="{BB962C8B-B14F-4D97-AF65-F5344CB8AC3E}">
        <p14:creationId xmlns:p14="http://schemas.microsoft.com/office/powerpoint/2010/main" val="1348780120"/>
      </p:ext>
    </p:extLst>
  </p:cSld>
  <p:clrMapOvr>
    <a:masterClrMapping/>
  </p:clrMapOvr>
  <p:transition advClick="0" advTm="12000">
    <p:fade/>
    <p:sndAc>
      <p:stSnd>
        <p:snd r:embed="rId3" name="Slide_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75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1500"/>
                                        <p:tgtEl>
                                          <p:spTgt spid="307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
            <a:ext cx="8153400" cy="944562"/>
          </a:xfrm>
        </p:spPr>
        <p:txBody>
          <a:bodyPr/>
          <a:lstStyle/>
          <a:p>
            <a:r>
              <a:rPr lang="en-US" dirty="0" smtClean="0"/>
              <a:t>Project Cost Estimate</a:t>
            </a:r>
            <a:endParaRPr lang="en-US" dirty="0"/>
          </a:p>
        </p:txBody>
      </p:sp>
      <p:sp>
        <p:nvSpPr>
          <p:cNvPr id="3" name="Content Placeholder 2"/>
          <p:cNvSpPr>
            <a:spLocks noGrp="1"/>
          </p:cNvSpPr>
          <p:nvPr>
            <p:ph idx="1"/>
          </p:nvPr>
        </p:nvSpPr>
        <p:spPr>
          <a:xfrm>
            <a:off x="520700" y="1417638"/>
            <a:ext cx="3835400" cy="614362"/>
          </a:xfrm>
        </p:spPr>
        <p:txBody>
          <a:bodyPr>
            <a:normAutofit/>
          </a:bodyPr>
          <a:lstStyle/>
          <a:p>
            <a:pPr marL="0" indent="0">
              <a:buNone/>
            </a:pPr>
            <a:r>
              <a:rPr lang="en-US" sz="2800" b="1" u="sng" dirty="0" smtClean="0"/>
              <a:t>Estimated Project Costs</a:t>
            </a:r>
            <a:endParaRPr lang="en-US" sz="2800" b="1" u="sng" dirty="0"/>
          </a:p>
        </p:txBody>
      </p:sp>
      <p:sp>
        <p:nvSpPr>
          <p:cNvPr id="4" name="Rectangle 3"/>
          <p:cNvSpPr/>
          <p:nvPr/>
        </p:nvSpPr>
        <p:spPr>
          <a:xfrm>
            <a:off x="355600" y="1892300"/>
            <a:ext cx="7848600" cy="954107"/>
          </a:xfrm>
          <a:prstGeom prst="rect">
            <a:avLst/>
          </a:prstGeom>
        </p:spPr>
        <p:txBody>
          <a:bodyPr wrap="square">
            <a:spAutoFit/>
          </a:bodyPr>
          <a:lstStyle/>
          <a:p>
            <a:pPr algn="ctr"/>
            <a:r>
              <a:rPr lang="en-US" sz="2800" dirty="0"/>
              <a:t>The recommended build alternative is estimated to cost approximately </a:t>
            </a:r>
            <a:r>
              <a:rPr lang="en-US" sz="2800" dirty="0" smtClean="0"/>
              <a:t>$ 19.4 million </a:t>
            </a:r>
            <a:r>
              <a:rPr lang="en-US" sz="2800" dirty="0"/>
              <a:t>in today’s dollars.</a:t>
            </a:r>
          </a:p>
        </p:txBody>
      </p:sp>
      <p:graphicFrame>
        <p:nvGraphicFramePr>
          <p:cNvPr id="7" name="Table 6"/>
          <p:cNvGraphicFramePr>
            <a:graphicFrameLocks noGrp="1"/>
          </p:cNvGraphicFramePr>
          <p:nvPr>
            <p:extLst>
              <p:ext uri="{D42A27DB-BD31-4B8C-83A1-F6EECF244321}">
                <p14:modId xmlns:p14="http://schemas.microsoft.com/office/powerpoint/2010/main" val="2632975764"/>
              </p:ext>
            </p:extLst>
          </p:nvPr>
        </p:nvGraphicFramePr>
        <p:xfrm>
          <a:off x="635000" y="3014796"/>
          <a:ext cx="7459133" cy="2468880"/>
        </p:xfrm>
        <a:graphic>
          <a:graphicData uri="http://schemas.openxmlformats.org/drawingml/2006/table">
            <a:tbl>
              <a:tblPr firstRow="1" bandRow="1">
                <a:tableStyleId>{7DF18680-E054-41AD-8BC1-D1AEF772440D}</a:tableStyleId>
              </a:tblPr>
              <a:tblGrid>
                <a:gridCol w="4233333"/>
                <a:gridCol w="1651000"/>
                <a:gridCol w="1574800"/>
              </a:tblGrid>
              <a:tr h="370840">
                <a:tc>
                  <a:txBody>
                    <a:bodyPr/>
                    <a:lstStyle/>
                    <a:p>
                      <a:r>
                        <a:rPr lang="en-US" sz="2300" dirty="0" smtClean="0"/>
                        <a:t>Component</a:t>
                      </a:r>
                      <a:endParaRPr lang="en-US" sz="2300" dirty="0"/>
                    </a:p>
                  </a:txBody>
                  <a:tcPr/>
                </a:tc>
                <a:tc>
                  <a:txBody>
                    <a:bodyPr/>
                    <a:lstStyle/>
                    <a:p>
                      <a:pPr algn="ctr">
                        <a:lnSpc>
                          <a:spcPts val="2400"/>
                        </a:lnSpc>
                      </a:pPr>
                      <a:r>
                        <a:rPr lang="en-US" sz="2300" dirty="0" smtClean="0"/>
                        <a:t>Fiscal Year</a:t>
                      </a:r>
                      <a:r>
                        <a:rPr lang="en-US" sz="2300" baseline="0" dirty="0" smtClean="0"/>
                        <a:t> Funded</a:t>
                      </a:r>
                      <a:endParaRPr lang="en-US" sz="2300" dirty="0"/>
                    </a:p>
                  </a:txBody>
                  <a:tcPr/>
                </a:tc>
                <a:tc>
                  <a:txBody>
                    <a:bodyPr/>
                    <a:lstStyle/>
                    <a:p>
                      <a:pPr algn="ctr"/>
                      <a:r>
                        <a:rPr lang="en-US" sz="2300" dirty="0" smtClean="0"/>
                        <a:t>$Millions</a:t>
                      </a:r>
                      <a:endParaRPr lang="en-US" sz="2300" dirty="0"/>
                    </a:p>
                  </a:txBody>
                  <a:tcPr/>
                </a:tc>
              </a:tr>
              <a:tr h="370840">
                <a:tc>
                  <a:txBody>
                    <a:bodyPr/>
                    <a:lstStyle/>
                    <a:p>
                      <a:r>
                        <a:rPr lang="en-US" sz="2300" dirty="0" smtClean="0"/>
                        <a:t>Design &amp; Construction</a:t>
                      </a:r>
                      <a:r>
                        <a:rPr lang="en-US" sz="2300" baseline="0" dirty="0" smtClean="0"/>
                        <a:t> </a:t>
                      </a:r>
                      <a:r>
                        <a:rPr lang="en-US" sz="2300" dirty="0" smtClean="0"/>
                        <a:t>Inspection</a:t>
                      </a:r>
                      <a:endParaRPr lang="en-US" sz="2300" dirty="0"/>
                    </a:p>
                  </a:txBody>
                  <a:tcPr/>
                </a:tc>
                <a:tc>
                  <a:txBody>
                    <a:bodyPr/>
                    <a:lstStyle/>
                    <a:p>
                      <a:pPr algn="ctr"/>
                      <a:r>
                        <a:rPr lang="en-US" sz="2300" dirty="0" smtClean="0">
                          <a:solidFill>
                            <a:schemeClr val="tx1"/>
                          </a:solidFill>
                        </a:rPr>
                        <a:t>FY 2019</a:t>
                      </a:r>
                      <a:endParaRPr lang="en-US" sz="2300" dirty="0">
                        <a:solidFill>
                          <a:schemeClr val="tx1"/>
                        </a:solidFill>
                      </a:endParaRPr>
                    </a:p>
                  </a:txBody>
                  <a:tcPr/>
                </a:tc>
                <a:tc>
                  <a:txBody>
                    <a:bodyPr/>
                    <a:lstStyle/>
                    <a:p>
                      <a:pPr algn="ctr"/>
                      <a:r>
                        <a:rPr lang="en-US" sz="2300" dirty="0" smtClean="0"/>
                        <a:t>3.6</a:t>
                      </a:r>
                      <a:endParaRPr lang="en-US" sz="2300" dirty="0">
                        <a:solidFill>
                          <a:schemeClr val="tx1"/>
                        </a:solidFill>
                      </a:endParaRPr>
                    </a:p>
                  </a:txBody>
                  <a:tcPr/>
                </a:tc>
              </a:tr>
              <a:tr h="370840">
                <a:tc>
                  <a:txBody>
                    <a:bodyPr/>
                    <a:lstStyle/>
                    <a:p>
                      <a:r>
                        <a:rPr lang="en-US" sz="2300" dirty="0" smtClean="0"/>
                        <a:t>ROW Acquisition</a:t>
                      </a:r>
                      <a:endParaRPr lang="en-US" sz="2300" dirty="0"/>
                    </a:p>
                  </a:txBody>
                  <a:tcPr/>
                </a:tc>
                <a:tc>
                  <a:txBody>
                    <a:bodyPr/>
                    <a:lstStyle/>
                    <a:p>
                      <a:pPr algn="ctr"/>
                      <a:r>
                        <a:rPr lang="en-US" sz="2300" dirty="0" smtClean="0"/>
                        <a:t>FY 2019</a:t>
                      </a:r>
                      <a:endParaRPr lang="en-US" sz="2300" dirty="0"/>
                    </a:p>
                  </a:txBody>
                  <a:tcPr/>
                </a:tc>
                <a:tc>
                  <a:txBody>
                    <a:bodyPr/>
                    <a:lstStyle/>
                    <a:p>
                      <a:pPr algn="ctr"/>
                      <a:r>
                        <a:rPr lang="en-US" sz="2300" dirty="0" smtClean="0"/>
                        <a:t>1.5</a:t>
                      </a:r>
                      <a:endParaRPr lang="en-US" sz="2300" dirty="0"/>
                    </a:p>
                  </a:txBody>
                  <a:tcPr/>
                </a:tc>
              </a:tr>
              <a:tr h="370840">
                <a:tc>
                  <a:txBody>
                    <a:bodyPr/>
                    <a:lstStyle/>
                    <a:p>
                      <a:r>
                        <a:rPr lang="en-US" sz="2300" dirty="0" smtClean="0"/>
                        <a:t>Construction</a:t>
                      </a:r>
                      <a:endParaRPr lang="en-US" sz="2300" dirty="0"/>
                    </a:p>
                  </a:txBody>
                  <a:tcPr/>
                </a:tc>
                <a:tc>
                  <a:txBody>
                    <a:bodyPr/>
                    <a:lstStyle/>
                    <a:p>
                      <a:pPr algn="ctr"/>
                      <a:r>
                        <a:rPr lang="en-US" sz="2300" u="none" dirty="0" smtClean="0">
                          <a:solidFill>
                            <a:schemeClr val="tx1"/>
                          </a:solidFill>
                        </a:rPr>
                        <a:t>FY 2022</a:t>
                      </a:r>
                      <a:endParaRPr lang="en-US" sz="2300" u="none" dirty="0">
                        <a:solidFill>
                          <a:schemeClr val="tx1"/>
                        </a:solidFill>
                      </a:endParaRPr>
                    </a:p>
                  </a:txBody>
                  <a:tcPr/>
                </a:tc>
                <a:tc>
                  <a:txBody>
                    <a:bodyPr/>
                    <a:lstStyle/>
                    <a:p>
                      <a:pPr algn="ctr"/>
                      <a:r>
                        <a:rPr lang="en-US" sz="2300" u="sng" dirty="0" smtClean="0"/>
                        <a:t>14.3</a:t>
                      </a:r>
                      <a:endParaRPr lang="en-US" sz="2300" u="sng" dirty="0">
                        <a:solidFill>
                          <a:schemeClr val="tx1"/>
                        </a:solidFill>
                      </a:endParaRPr>
                    </a:p>
                  </a:txBody>
                  <a:tcPr/>
                </a:tc>
              </a:tr>
              <a:tr h="370840">
                <a:tc>
                  <a:txBody>
                    <a:bodyPr/>
                    <a:lstStyle/>
                    <a:p>
                      <a:r>
                        <a:rPr lang="en-US" sz="2300" b="1" dirty="0" smtClean="0"/>
                        <a:t>Totals</a:t>
                      </a:r>
                      <a:endParaRPr lang="en-US" sz="2300" b="1" dirty="0"/>
                    </a:p>
                  </a:txBody>
                  <a:tcPr/>
                </a:tc>
                <a:tc>
                  <a:txBody>
                    <a:bodyPr/>
                    <a:lstStyle/>
                    <a:p>
                      <a:pPr algn="ctr"/>
                      <a:endParaRPr lang="en-US" sz="2300" dirty="0">
                        <a:solidFill>
                          <a:schemeClr val="tx1"/>
                        </a:solidFill>
                      </a:endParaRPr>
                    </a:p>
                  </a:txBody>
                  <a:tcPr/>
                </a:tc>
                <a:tc>
                  <a:txBody>
                    <a:bodyPr/>
                    <a:lstStyle/>
                    <a:p>
                      <a:pPr algn="ctr"/>
                      <a:r>
                        <a:rPr lang="en-US" sz="2300" b="1" dirty="0" smtClean="0">
                          <a:solidFill>
                            <a:schemeClr val="tx1"/>
                          </a:solidFill>
                        </a:rPr>
                        <a:t>19.4</a:t>
                      </a:r>
                      <a:endParaRPr lang="en-US" sz="2300" b="1" dirty="0">
                        <a:solidFill>
                          <a:schemeClr val="tx1"/>
                        </a:solidFill>
                      </a:endParaRPr>
                    </a:p>
                  </a:txBody>
                  <a:tcPr/>
                </a:tc>
              </a:tr>
            </a:tbl>
          </a:graphicData>
        </a:graphic>
      </p:graphicFrame>
      <p:sp>
        <p:nvSpPr>
          <p:cNvPr id="8" name="Slide Number Placeholder 5"/>
          <p:cNvSpPr>
            <a:spLocks noGrp="1"/>
          </p:cNvSpPr>
          <p:nvPr>
            <p:ph type="sldNum" sz="quarter" idx="4294967295"/>
          </p:nvPr>
        </p:nvSpPr>
        <p:spPr>
          <a:xfrm>
            <a:off x="8686800" y="6492875"/>
            <a:ext cx="381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20</a:t>
            </a:fld>
            <a:endParaRPr lang="en-US" dirty="0"/>
          </a:p>
        </p:txBody>
      </p:sp>
    </p:spTree>
    <p:extLst>
      <p:ext uri="{BB962C8B-B14F-4D97-AF65-F5344CB8AC3E}">
        <p14:creationId xmlns:p14="http://schemas.microsoft.com/office/powerpoint/2010/main" val="3834083899"/>
      </p:ext>
    </p:extLst>
  </p:cSld>
  <p:clrMapOvr>
    <a:masterClrMapping/>
  </p:clrMapOvr>
  <mc:AlternateContent xmlns:mc="http://schemas.openxmlformats.org/markup-compatibility/2006" xmlns:p14="http://schemas.microsoft.com/office/powerpoint/2010/main">
    <mc:Choice Requires="p14">
      <p:transition spd="slow" p14:dur="1500" advClick="0" advTm="24000">
        <p:zoom dir="in"/>
        <p:sndAc>
          <p:stSnd>
            <p:snd r:embed="rId3" name="Slide_20.wav"/>
          </p:stSnd>
        </p:sndAc>
      </p:transition>
    </mc:Choice>
    <mc:Fallback xmlns="">
      <p:transition spd="slow" advClick="0" advTm="24000">
        <p:zoom dir="in"/>
        <p:sndAc>
          <p:stSnd>
            <p:snd r:embed="rId4" name="Slide_20.wav"/>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46038"/>
            <a:ext cx="8153400" cy="944562"/>
          </a:xfrm>
        </p:spPr>
        <p:txBody>
          <a:bodyPr/>
          <a:lstStyle/>
          <a:p>
            <a:r>
              <a:rPr lang="en-US" dirty="0" smtClean="0"/>
              <a:t>Following this Hearing</a:t>
            </a:r>
            <a:endParaRPr lang="en-US" dirty="0"/>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601" y="1353561"/>
            <a:ext cx="3037840" cy="3926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8306" y="2547620"/>
            <a:ext cx="3019147" cy="388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lide Number Placeholder 5"/>
          <p:cNvSpPr>
            <a:spLocks noGrp="1"/>
          </p:cNvSpPr>
          <p:nvPr>
            <p:ph type="sldNum" sz="quarter" idx="4294967295"/>
          </p:nvPr>
        </p:nvSpPr>
        <p:spPr>
          <a:xfrm>
            <a:off x="8534400" y="6492875"/>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21</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078540528"/>
              </p:ext>
            </p:extLst>
          </p:nvPr>
        </p:nvGraphicFramePr>
        <p:xfrm>
          <a:off x="368300" y="2242820"/>
          <a:ext cx="4533900" cy="3017106"/>
        </p:xfrm>
        <a:graphic>
          <a:graphicData uri="http://schemas.openxmlformats.org/drawingml/2006/table">
            <a:tbl>
              <a:tblPr firstRow="1" bandRow="1">
                <a:tableStyleId>{7DF18680-E054-41AD-8BC1-D1AEF772440D}</a:tableStyleId>
              </a:tblPr>
              <a:tblGrid>
                <a:gridCol w="2411383"/>
                <a:gridCol w="2122517"/>
              </a:tblGrid>
              <a:tr h="491475">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dirty="0" smtClean="0"/>
                        <a:t>Project Schedule</a:t>
                      </a:r>
                    </a:p>
                  </a:txBody>
                  <a:tcPr/>
                </a:tc>
                <a:tc hMerge="1">
                  <a:txBody>
                    <a:bodyPr/>
                    <a:lstStyle/>
                    <a:p>
                      <a:pPr algn="ctr"/>
                      <a:endParaRPr lang="en-US" sz="2200" dirty="0"/>
                    </a:p>
                  </a:txBody>
                  <a:tcPr/>
                </a:tc>
              </a:tr>
              <a:tr h="491505">
                <a:tc>
                  <a:txBody>
                    <a:bodyPr/>
                    <a:lstStyle/>
                    <a:p>
                      <a:r>
                        <a:rPr lang="en-US" sz="2200" dirty="0" smtClean="0"/>
                        <a:t>Public</a:t>
                      </a:r>
                      <a:r>
                        <a:rPr lang="en-US" sz="2200" baseline="0" dirty="0" smtClean="0"/>
                        <a:t> Hearing</a:t>
                      </a:r>
                      <a:endParaRPr lang="en-US" sz="2200" dirty="0"/>
                    </a:p>
                  </a:txBody>
                  <a:tcPr/>
                </a:tc>
                <a:tc>
                  <a:txBody>
                    <a:bodyPr/>
                    <a:lstStyle/>
                    <a:p>
                      <a:pPr algn="l"/>
                      <a:r>
                        <a:rPr lang="en-US" sz="2200" dirty="0" smtClean="0">
                          <a:solidFill>
                            <a:schemeClr val="tx1"/>
                          </a:solidFill>
                        </a:rPr>
                        <a:t>March 14, 2019</a:t>
                      </a:r>
                      <a:endParaRPr lang="en-US" sz="2200" dirty="0">
                        <a:solidFill>
                          <a:schemeClr val="tx1"/>
                        </a:solidFill>
                      </a:endParaRPr>
                    </a:p>
                  </a:txBody>
                  <a:tcPr/>
                </a:tc>
              </a:tr>
              <a:tr h="457200">
                <a:tc>
                  <a:txBody>
                    <a:bodyPr/>
                    <a:lstStyle/>
                    <a:p>
                      <a:r>
                        <a:rPr lang="en-US" sz="2200" dirty="0" smtClean="0"/>
                        <a:t>Updated Concepts</a:t>
                      </a:r>
                      <a:endParaRPr lang="en-US" sz="2200" dirty="0"/>
                    </a:p>
                  </a:txBody>
                  <a:tcPr/>
                </a:tc>
                <a:tc>
                  <a:txBody>
                    <a:bodyPr/>
                    <a:lstStyle/>
                    <a:p>
                      <a:pPr algn="l"/>
                      <a:r>
                        <a:rPr lang="en-US" sz="2200" dirty="0" smtClean="0"/>
                        <a:t>Summer 2018</a:t>
                      </a:r>
                      <a:endParaRPr lang="en-US" sz="2200" dirty="0"/>
                    </a:p>
                  </a:txBody>
                  <a:tcPr/>
                </a:tc>
              </a:tr>
              <a:tr h="788463">
                <a:tc>
                  <a:txBody>
                    <a:bodyPr/>
                    <a:lstStyle/>
                    <a:p>
                      <a:r>
                        <a:rPr lang="en-US" sz="2200" dirty="0" smtClean="0"/>
                        <a:t>Finalized </a:t>
                      </a:r>
                      <a:r>
                        <a:rPr lang="en-US" sz="2200" dirty="0" err="1" smtClean="0"/>
                        <a:t>PD&amp;E</a:t>
                      </a:r>
                      <a:r>
                        <a:rPr lang="en-US" sz="2200" baseline="0" dirty="0" smtClean="0"/>
                        <a:t> Documents</a:t>
                      </a:r>
                      <a:endParaRPr lang="en-US" sz="2200" dirty="0"/>
                    </a:p>
                  </a:txBody>
                  <a:tcPr/>
                </a:tc>
                <a:tc>
                  <a:txBody>
                    <a:bodyPr/>
                    <a:lstStyle/>
                    <a:p>
                      <a:pPr algn="l"/>
                      <a:r>
                        <a:rPr lang="en-US" sz="2200" u="none" dirty="0" smtClean="0">
                          <a:solidFill>
                            <a:schemeClr val="tx1"/>
                          </a:solidFill>
                        </a:rPr>
                        <a:t>Spring 2019</a:t>
                      </a:r>
                      <a:endParaRPr lang="en-US" sz="2200" u="none" dirty="0">
                        <a:solidFill>
                          <a:schemeClr val="tx1"/>
                        </a:solidFill>
                      </a:endParaRPr>
                    </a:p>
                  </a:txBody>
                  <a:tcPr/>
                </a:tc>
              </a:tr>
              <a:tr h="788463">
                <a:tc>
                  <a:txBody>
                    <a:bodyPr/>
                    <a:lstStyle/>
                    <a:p>
                      <a:r>
                        <a:rPr lang="en-US" sz="2200" baseline="0" dirty="0" err="1" smtClean="0"/>
                        <a:t>PD&amp;E</a:t>
                      </a:r>
                      <a:r>
                        <a:rPr lang="en-US" sz="2200" baseline="0" dirty="0" smtClean="0"/>
                        <a:t> Study Complete</a:t>
                      </a:r>
                      <a:endParaRPr lang="en-US" sz="2200" b="1" dirty="0"/>
                    </a:p>
                  </a:txBody>
                  <a:tcPr/>
                </a:tc>
                <a:tc>
                  <a:txBody>
                    <a:bodyPr/>
                    <a:lstStyle/>
                    <a:p>
                      <a:pPr algn="l"/>
                      <a:r>
                        <a:rPr lang="en-US" sz="2200" dirty="0" smtClean="0">
                          <a:solidFill>
                            <a:schemeClr val="tx1"/>
                          </a:solidFill>
                        </a:rPr>
                        <a:t>Summer 2019</a:t>
                      </a:r>
                      <a:endParaRPr lang="en-US" sz="2200" dirty="0">
                        <a:solidFill>
                          <a:schemeClr val="tx1"/>
                        </a:solidFill>
                      </a:endParaRPr>
                    </a:p>
                  </a:txBody>
                  <a:tcPr/>
                </a:tc>
              </a:tr>
            </a:tbl>
          </a:graphicData>
        </a:graphic>
      </p:graphicFrame>
      <p:sp>
        <p:nvSpPr>
          <p:cNvPr id="4" name="Rectangle 3"/>
          <p:cNvSpPr/>
          <p:nvPr/>
        </p:nvSpPr>
        <p:spPr>
          <a:xfrm>
            <a:off x="-5556054" y="5424408"/>
            <a:ext cx="5238553" cy="446276"/>
          </a:xfrm>
          <a:prstGeom prst="rect">
            <a:avLst/>
          </a:prstGeom>
        </p:spPr>
        <p:txBody>
          <a:bodyPr wrap="square">
            <a:spAutoFit/>
          </a:bodyPr>
          <a:lstStyle/>
          <a:p>
            <a:r>
              <a:rPr lang="en-US" sz="2300" dirty="0" smtClean="0"/>
              <a:t>The study will be completed by Fall 2019.</a:t>
            </a:r>
            <a:endParaRPr lang="en-US" sz="2300" dirty="0"/>
          </a:p>
        </p:txBody>
      </p:sp>
    </p:spTree>
    <p:extLst>
      <p:ext uri="{BB962C8B-B14F-4D97-AF65-F5344CB8AC3E}">
        <p14:creationId xmlns:p14="http://schemas.microsoft.com/office/powerpoint/2010/main" val="2590573104"/>
      </p:ext>
    </p:extLst>
  </p:cSld>
  <p:clrMapOvr>
    <a:masterClrMapping/>
  </p:clrMapOvr>
  <mc:AlternateContent xmlns:mc="http://schemas.openxmlformats.org/markup-compatibility/2006" xmlns:p14="http://schemas.microsoft.com/office/powerpoint/2010/main">
    <mc:Choice Requires="p14">
      <p:transition spd="slow" p14:dur="1500" advClick="0" advTm="30000">
        <p:fade/>
        <p:sndAc>
          <p:stSnd>
            <p:snd r:embed="rId3" name="Slide_21.wav"/>
          </p:stSnd>
        </p:sndAc>
      </p:transition>
    </mc:Choice>
    <mc:Fallback xmlns="">
      <p:transition spd="slow" advClick="0" advTm="30000">
        <p:fade/>
        <p:sndAc>
          <p:stSnd>
            <p:snd r:embed="rId6" name="Slide_2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50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250"/>
                                        <p:tgtEl>
                                          <p:spTgt spid="6148"/>
                                        </p:tgtEl>
                                      </p:cBhvr>
                                    </p:animEffect>
                                  </p:childTnLst>
                                </p:cTn>
                              </p:par>
                              <p:par>
                                <p:cTn id="8" presetID="10" presetClass="entr" presetSubtype="0" fill="hold" nodeType="withEffect">
                                  <p:stCondLst>
                                    <p:cond delay="7750"/>
                                  </p:stCondLst>
                                  <p:childTnLst>
                                    <p:set>
                                      <p:cBhvr>
                                        <p:cTn id="9" dur="1" fill="hold">
                                          <p:stCondLst>
                                            <p:cond delay="0"/>
                                          </p:stCondLst>
                                        </p:cTn>
                                        <p:tgtEl>
                                          <p:spTgt spid="6149"/>
                                        </p:tgtEl>
                                        <p:attrNameLst>
                                          <p:attrName>style.visibility</p:attrName>
                                        </p:attrNameLst>
                                      </p:cBhvr>
                                      <p:to>
                                        <p:strVal val="visible"/>
                                      </p:to>
                                    </p:set>
                                    <p:animEffect transition="in" filter="fade">
                                      <p:cBhvr>
                                        <p:cTn id="10" dur="2000"/>
                                        <p:tgtEl>
                                          <p:spTgt spid="6149"/>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500"/>
                                        <p:tgtEl>
                                          <p:spTgt spid="9"/>
                                        </p:tgtEl>
                                      </p:cBhvr>
                                    </p:animEffect>
                                  </p:childTnLst>
                                </p:cTn>
                              </p:par>
                              <p:par>
                                <p:cTn id="14" presetID="10" presetClass="entr" presetSubtype="0" fill="hold" grpId="0" nodeType="withEffect">
                                  <p:stCondLst>
                                    <p:cond delay="4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7220" y="1372826"/>
            <a:ext cx="3831088" cy="4957879"/>
          </a:xfrm>
          <a:prstGeom prst="rect">
            <a:avLst/>
          </a:prstGeom>
          <a:noFill/>
          <a:ln w="12700">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46038"/>
            <a:ext cx="8153400" cy="944562"/>
          </a:xfrm>
        </p:spPr>
        <p:txBody>
          <a:bodyPr/>
          <a:lstStyle/>
          <a:p>
            <a:r>
              <a:rPr lang="en-US" dirty="0" smtClean="0"/>
              <a:t>Opportunities for Input</a:t>
            </a:r>
            <a:endParaRPr lang="en-US" dirty="0"/>
          </a:p>
        </p:txBody>
      </p:sp>
      <p:sp>
        <p:nvSpPr>
          <p:cNvPr id="4" name="TextBox 3"/>
          <p:cNvSpPr txBox="1"/>
          <p:nvPr/>
        </p:nvSpPr>
        <p:spPr>
          <a:xfrm>
            <a:off x="3898900" y="1228234"/>
            <a:ext cx="5118100" cy="4311437"/>
          </a:xfrm>
          <a:prstGeom prst="rect">
            <a:avLst/>
          </a:prstGeom>
          <a:noFill/>
        </p:spPr>
        <p:txBody>
          <a:bodyPr wrap="square" rtlCol="0">
            <a:spAutoFit/>
          </a:bodyPr>
          <a:lstStyle/>
          <a:p>
            <a:pPr marL="228600"/>
            <a:r>
              <a:rPr lang="en-US" sz="2800" b="1" dirty="0" smtClean="0">
                <a:solidFill>
                  <a:schemeClr val="accent5">
                    <a:lumMod val="75000"/>
                  </a:schemeClr>
                </a:solidFill>
              </a:rPr>
              <a:t>Provide </a:t>
            </a:r>
            <a:r>
              <a:rPr lang="en-US" sz="2800" b="1" dirty="0">
                <a:solidFill>
                  <a:schemeClr val="accent5">
                    <a:lumMod val="75000"/>
                  </a:schemeClr>
                </a:solidFill>
              </a:rPr>
              <a:t>Comments</a:t>
            </a:r>
          </a:p>
          <a:p>
            <a:pPr lvl="1" indent="-228600">
              <a:spcBef>
                <a:spcPts val="100"/>
              </a:spcBef>
              <a:spcAft>
                <a:spcPts val="0"/>
              </a:spcAft>
              <a:buFont typeface="Arial" panose="020B0604020202020204" pitchFamily="34" charset="0"/>
              <a:buChar char="•"/>
            </a:pPr>
            <a:r>
              <a:rPr lang="en-US" dirty="0">
                <a:solidFill>
                  <a:schemeClr val="tx1">
                    <a:lumMod val="65000"/>
                    <a:lumOff val="35000"/>
                  </a:schemeClr>
                </a:solidFill>
              </a:rPr>
              <a:t>Court </a:t>
            </a:r>
            <a:r>
              <a:rPr lang="en-US" dirty="0" smtClean="0">
                <a:solidFill>
                  <a:schemeClr val="tx1">
                    <a:lumMod val="65000"/>
                    <a:lumOff val="35000"/>
                  </a:schemeClr>
                </a:solidFill>
              </a:rPr>
              <a:t>Reporter</a:t>
            </a:r>
          </a:p>
          <a:p>
            <a:pPr marL="1085850" lvl="2" indent="-285750">
              <a:spcBef>
                <a:spcPts val="0"/>
              </a:spcBef>
              <a:spcAft>
                <a:spcPts val="0"/>
              </a:spcAft>
              <a:buFont typeface="Courier New" panose="02070309020205020404" pitchFamily="49" charset="0"/>
              <a:buChar char="o"/>
            </a:pPr>
            <a:r>
              <a:rPr lang="en-US" sz="1600" dirty="0" smtClean="0">
                <a:solidFill>
                  <a:schemeClr val="tx1">
                    <a:lumMod val="65000"/>
                    <a:lumOff val="35000"/>
                  </a:schemeClr>
                </a:solidFill>
              </a:rPr>
              <a:t>Directly at table</a:t>
            </a:r>
          </a:p>
          <a:p>
            <a:pPr marL="968375" lvl="2" indent="-168275">
              <a:spcBef>
                <a:spcPts val="0"/>
              </a:spcBef>
              <a:spcAft>
                <a:spcPts val="0"/>
              </a:spcAft>
              <a:buFont typeface="Arial" panose="020B0604020202020204" pitchFamily="34" charset="0"/>
              <a:buChar char="•"/>
            </a:pPr>
            <a:endParaRPr lang="en-US" sz="1600" dirty="0">
              <a:solidFill>
                <a:schemeClr val="tx1">
                  <a:lumMod val="65000"/>
                  <a:lumOff val="35000"/>
                </a:schemeClr>
              </a:solidFill>
            </a:endParaRPr>
          </a:p>
          <a:p>
            <a:pPr marL="968375" lvl="2" indent="-168275">
              <a:spcBef>
                <a:spcPts val="0"/>
              </a:spcBef>
              <a:spcAft>
                <a:spcPts val="0"/>
              </a:spcAft>
              <a:buFont typeface="Arial" panose="020B0604020202020204" pitchFamily="34" charset="0"/>
              <a:buChar char="•"/>
            </a:pPr>
            <a:endParaRPr lang="en-US" sz="1600" dirty="0" smtClean="0">
              <a:solidFill>
                <a:schemeClr val="tx1">
                  <a:lumMod val="65000"/>
                  <a:lumOff val="35000"/>
                </a:schemeClr>
              </a:solidFill>
            </a:endParaRPr>
          </a:p>
          <a:p>
            <a:pPr marL="968375" lvl="2" indent="-168275">
              <a:spcBef>
                <a:spcPts val="0"/>
              </a:spcBef>
              <a:spcAft>
                <a:spcPts val="0"/>
              </a:spcAft>
              <a:buFont typeface="Arial" panose="020B0604020202020204" pitchFamily="34" charset="0"/>
              <a:buChar char="•"/>
            </a:pPr>
            <a:endParaRPr lang="en-US" sz="1600" dirty="0">
              <a:solidFill>
                <a:schemeClr val="tx1">
                  <a:lumMod val="65000"/>
                  <a:lumOff val="35000"/>
                </a:schemeClr>
              </a:solidFill>
            </a:endParaRPr>
          </a:p>
          <a:p>
            <a:pPr marL="968375" lvl="2" indent="-168275">
              <a:spcBef>
                <a:spcPts val="0"/>
              </a:spcBef>
              <a:spcAft>
                <a:spcPts val="0"/>
              </a:spcAft>
              <a:buFont typeface="Arial" panose="020B0604020202020204" pitchFamily="34" charset="0"/>
              <a:buChar char="•"/>
            </a:pPr>
            <a:endParaRPr lang="en-US" sz="1600" dirty="0" smtClean="0">
              <a:solidFill>
                <a:schemeClr val="tx1">
                  <a:lumMod val="65000"/>
                  <a:lumOff val="35000"/>
                </a:schemeClr>
              </a:solidFill>
            </a:endParaRPr>
          </a:p>
          <a:p>
            <a:pPr marL="968375" lvl="2" indent="-168275">
              <a:spcBef>
                <a:spcPts val="0"/>
              </a:spcBef>
              <a:spcAft>
                <a:spcPts val="0"/>
              </a:spcAft>
              <a:buFont typeface="Arial" panose="020B0604020202020204" pitchFamily="34" charset="0"/>
              <a:buChar char="•"/>
            </a:pPr>
            <a:endParaRPr lang="en-US" sz="1600" dirty="0">
              <a:solidFill>
                <a:schemeClr val="tx1">
                  <a:lumMod val="65000"/>
                  <a:lumOff val="35000"/>
                </a:schemeClr>
              </a:solidFill>
            </a:endParaRPr>
          </a:p>
          <a:p>
            <a:pPr marL="800100" lvl="2">
              <a:lnSpc>
                <a:spcPts val="1500"/>
              </a:lnSpc>
              <a:spcBef>
                <a:spcPts val="0"/>
              </a:spcBef>
              <a:spcAft>
                <a:spcPts val="0"/>
              </a:spcAft>
            </a:pPr>
            <a:r>
              <a:rPr lang="en-US" sz="1600" dirty="0">
                <a:solidFill>
                  <a:schemeClr val="tx1">
                    <a:lumMod val="65000"/>
                    <a:lumOff val="35000"/>
                  </a:schemeClr>
                </a:solidFill>
              </a:rPr>
              <a:t/>
            </a:r>
            <a:br>
              <a:rPr lang="en-US" sz="1600" dirty="0">
                <a:solidFill>
                  <a:schemeClr val="tx1">
                    <a:lumMod val="65000"/>
                    <a:lumOff val="35000"/>
                  </a:schemeClr>
                </a:solidFill>
              </a:rPr>
            </a:br>
            <a:endParaRPr lang="en-US" sz="1600" dirty="0" smtClean="0">
              <a:solidFill>
                <a:schemeClr val="tx1">
                  <a:lumMod val="65000"/>
                  <a:lumOff val="35000"/>
                </a:schemeClr>
              </a:solidFill>
            </a:endParaRPr>
          </a:p>
          <a:p>
            <a:pPr lvl="1" indent="-228600">
              <a:spcBef>
                <a:spcPts val="400"/>
              </a:spcBef>
              <a:spcAft>
                <a:spcPts val="0"/>
              </a:spcAft>
              <a:buFont typeface="Arial" panose="020B0604020202020204" pitchFamily="34" charset="0"/>
              <a:buChar char="•"/>
            </a:pPr>
            <a:r>
              <a:rPr lang="en-US" dirty="0" smtClean="0">
                <a:solidFill>
                  <a:schemeClr val="tx1">
                    <a:lumMod val="65000"/>
                    <a:lumOff val="35000"/>
                  </a:schemeClr>
                </a:solidFill>
              </a:rPr>
              <a:t>Public Statement at the Formal Portion</a:t>
            </a:r>
          </a:p>
          <a:p>
            <a:pPr lvl="1" indent="-228600">
              <a:spcBef>
                <a:spcPts val="400"/>
              </a:spcBef>
              <a:spcAft>
                <a:spcPts val="0"/>
              </a:spcAft>
              <a:buFont typeface="Arial" panose="020B0604020202020204" pitchFamily="34" charset="0"/>
              <a:buChar char="•"/>
            </a:pPr>
            <a:r>
              <a:rPr lang="en-US" dirty="0" smtClean="0">
                <a:solidFill>
                  <a:schemeClr val="tx1">
                    <a:lumMod val="65000"/>
                    <a:lumOff val="35000"/>
                  </a:schemeClr>
                </a:solidFill>
              </a:rPr>
              <a:t>Comment Form</a:t>
            </a:r>
          </a:p>
          <a:p>
            <a:pPr lvl="1" indent="-228600">
              <a:spcBef>
                <a:spcPts val="400"/>
              </a:spcBef>
              <a:spcAft>
                <a:spcPts val="0"/>
              </a:spcAft>
              <a:buFont typeface="Arial" panose="020B0604020202020204" pitchFamily="34" charset="0"/>
              <a:buChar char="•"/>
            </a:pPr>
            <a:r>
              <a:rPr lang="en-US" dirty="0" smtClean="0">
                <a:solidFill>
                  <a:schemeClr val="tx1">
                    <a:lumMod val="65000"/>
                    <a:lumOff val="35000"/>
                  </a:schemeClr>
                </a:solidFill>
              </a:rPr>
              <a:t>Comment page on project website</a:t>
            </a:r>
            <a:r>
              <a:rPr lang="en-US" dirty="0" smtClean="0">
                <a:solidFill>
                  <a:schemeClr val="tx1"/>
                </a:solidFill>
              </a:rPr>
              <a:t/>
            </a:r>
            <a:br>
              <a:rPr lang="en-US" dirty="0" smtClean="0">
                <a:solidFill>
                  <a:schemeClr val="tx1"/>
                </a:solidFill>
              </a:rPr>
            </a:br>
            <a:r>
              <a:rPr lang="en-US" sz="1400" b="1" dirty="0" smtClean="0">
                <a:solidFill>
                  <a:srgbClr val="0070C0"/>
                </a:solidFill>
                <a:latin typeface="AvantGarde"/>
              </a:rPr>
              <a:t>www.a</a:t>
            </a:r>
            <a:r>
              <a:rPr lang="en-US" altLang="en-US" sz="1400" b="1" dirty="0" smtClean="0">
                <a:solidFill>
                  <a:srgbClr val="0070C0"/>
                </a:solidFill>
                <a:latin typeface="AvantGarde" pitchFamily="34" charset="0"/>
              </a:rPr>
              <a:t>ctive.fdotd7studies.com/good-neighbor-trail/</a:t>
            </a:r>
            <a:endParaRPr lang="en-US" sz="1400" dirty="0" smtClean="0">
              <a:solidFill>
                <a:srgbClr val="0070C0"/>
              </a:solidFill>
            </a:endParaRPr>
          </a:p>
          <a:p>
            <a:pPr lvl="1" indent="-228600">
              <a:spcBef>
                <a:spcPts val="400"/>
              </a:spcBef>
              <a:spcAft>
                <a:spcPts val="0"/>
              </a:spcAft>
              <a:buFont typeface="Arial" panose="020B0604020202020204" pitchFamily="34" charset="0"/>
              <a:buChar char="•"/>
            </a:pPr>
            <a:r>
              <a:rPr lang="en-US" dirty="0" smtClean="0">
                <a:solidFill>
                  <a:schemeClr val="tx1">
                    <a:lumMod val="65000"/>
                    <a:lumOff val="35000"/>
                  </a:schemeClr>
                </a:solidFill>
              </a:rPr>
              <a:t>Comment form by mail</a:t>
            </a:r>
            <a:endParaRPr lang="en-US" dirty="0">
              <a:solidFill>
                <a:schemeClr val="tx1">
                  <a:lumMod val="65000"/>
                  <a:lumOff val="35000"/>
                </a:schemeClr>
              </a:solidFill>
            </a:endParaRPr>
          </a:p>
        </p:txBody>
      </p:sp>
      <p:pic>
        <p:nvPicPr>
          <p:cNvPr id="5" name="Picture 14" descr="IMG_0062"/>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colorTemperature colorTemp="8800"/>
                    </a14:imgEffect>
                    <a14:imgEffect>
                      <a14:saturation sat="33000"/>
                    </a14:imgEffect>
                  </a14:imgLayer>
                </a14:imgProps>
              </a:ext>
              <a:ext uri="{28A0092B-C50C-407E-A947-70E740481C1C}">
                <a14:useLocalDpi xmlns:a14="http://schemas.microsoft.com/office/drawing/2010/main"/>
              </a:ext>
            </a:extLst>
          </a:blip>
          <a:srcRect/>
          <a:stretch/>
        </p:blipFill>
        <p:spPr bwMode="auto">
          <a:xfrm>
            <a:off x="6667500" y="2319279"/>
            <a:ext cx="1397000" cy="137435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Text Box 20"/>
          <p:cNvSpPr txBox="1">
            <a:spLocks noChangeArrowheads="1"/>
          </p:cNvSpPr>
          <p:nvPr/>
        </p:nvSpPr>
        <p:spPr bwMode="auto">
          <a:xfrm>
            <a:off x="4114800" y="5435600"/>
            <a:ext cx="5029200" cy="112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sz="2200" b="1" dirty="0">
                <a:solidFill>
                  <a:schemeClr val="tx1">
                    <a:lumMod val="65000"/>
                    <a:lumOff val="35000"/>
                  </a:schemeClr>
                </a:solidFill>
                <a:latin typeface="Calibri" panose="020F0502020204030204" pitchFamily="34" charset="0"/>
              </a:rPr>
              <a:t>Must be postmarked by </a:t>
            </a:r>
            <a:endParaRPr lang="en-US" altLang="en-US" sz="2200" b="1" dirty="0" smtClean="0">
              <a:solidFill>
                <a:schemeClr val="tx1">
                  <a:lumMod val="65000"/>
                  <a:lumOff val="35000"/>
                </a:schemeClr>
              </a:solidFill>
              <a:latin typeface="Calibri" panose="020F0502020204030204" pitchFamily="34" charset="0"/>
            </a:endParaRPr>
          </a:p>
          <a:p>
            <a:pPr algn="ctr">
              <a:lnSpc>
                <a:spcPts val="3000"/>
              </a:lnSpc>
              <a:spcBef>
                <a:spcPts val="100"/>
              </a:spcBef>
            </a:pPr>
            <a:r>
              <a:rPr lang="en-US" altLang="en-US" sz="2800" b="1" dirty="0" smtClean="0">
                <a:solidFill>
                  <a:schemeClr val="accent5">
                    <a:lumMod val="75000"/>
                  </a:schemeClr>
                </a:solidFill>
                <a:latin typeface="Calibri" panose="020F0502020204030204" pitchFamily="34" charset="0"/>
              </a:rPr>
              <a:t>March  25, 2019 </a:t>
            </a:r>
          </a:p>
          <a:p>
            <a:pPr algn="ctr">
              <a:spcBef>
                <a:spcPts val="0"/>
              </a:spcBef>
            </a:pPr>
            <a:r>
              <a:rPr lang="en-US" altLang="en-US" sz="1800" dirty="0" smtClean="0">
                <a:solidFill>
                  <a:schemeClr val="tx1">
                    <a:lumMod val="65000"/>
                    <a:lumOff val="35000"/>
                  </a:schemeClr>
                </a:solidFill>
                <a:latin typeface="Calibri" panose="020F0502020204030204" pitchFamily="34" charset="0"/>
              </a:rPr>
              <a:t>to </a:t>
            </a:r>
            <a:r>
              <a:rPr lang="en-US" altLang="en-US" sz="1800" dirty="0">
                <a:solidFill>
                  <a:schemeClr val="tx1">
                    <a:lumMod val="65000"/>
                    <a:lumOff val="35000"/>
                  </a:schemeClr>
                </a:solidFill>
                <a:latin typeface="Calibri" panose="020F0502020204030204" pitchFamily="34" charset="0"/>
              </a:rPr>
              <a:t>become part of the public hearing </a:t>
            </a:r>
            <a:r>
              <a:rPr lang="en-US" altLang="en-US" sz="1800" dirty="0" smtClean="0">
                <a:solidFill>
                  <a:schemeClr val="tx1">
                    <a:lumMod val="65000"/>
                    <a:lumOff val="35000"/>
                  </a:schemeClr>
                </a:solidFill>
                <a:latin typeface="Calibri" panose="020F0502020204030204" pitchFamily="34" charset="0"/>
              </a:rPr>
              <a:t>record</a:t>
            </a:r>
            <a:endParaRPr lang="en-US" altLang="en-US" sz="1800" dirty="0">
              <a:solidFill>
                <a:schemeClr val="tx1">
                  <a:lumMod val="65000"/>
                  <a:lumOff val="35000"/>
                </a:schemeClr>
              </a:solidFill>
              <a:latin typeface="Calibri" panose="020F0502020204030204" pitchFamily="34" charset="0"/>
            </a:endParaRPr>
          </a:p>
        </p:txBody>
      </p:sp>
      <p:pic>
        <p:nvPicPr>
          <p:cNvPr id="7" name="Picture 6"/>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34830" y="2320321"/>
            <a:ext cx="1379914" cy="1388684"/>
          </a:xfrm>
          <a:prstGeom prst="rect">
            <a:avLst/>
          </a:prstGeom>
          <a:ln w="12700">
            <a:solidFill>
              <a:schemeClr val="tx1"/>
            </a:solidFill>
          </a:ln>
        </p:spPr>
      </p:pic>
      <p:sp>
        <p:nvSpPr>
          <p:cNvPr id="10" name="TextBox 9"/>
          <p:cNvSpPr txBox="1"/>
          <p:nvPr/>
        </p:nvSpPr>
        <p:spPr>
          <a:xfrm rot="20887633">
            <a:off x="367671" y="3761542"/>
            <a:ext cx="3522869" cy="786676"/>
          </a:xfrm>
          <a:prstGeom prst="rect">
            <a:avLst/>
          </a:prstGeom>
          <a:solidFill>
            <a:schemeClr val="bg1"/>
          </a:solidFill>
          <a:ln w="38100">
            <a:solidFill>
              <a:schemeClr val="tx1"/>
            </a:solidFill>
          </a:ln>
        </p:spPr>
        <p:txBody>
          <a:bodyPr wrap="square" lIns="182880" tIns="91440" rIns="182880" bIns="91440" rtlCol="0" anchor="ctr" anchorCtr="0">
            <a:noAutofit/>
          </a:bodyPr>
          <a:lstStyle/>
          <a:p>
            <a:pPr>
              <a:lnSpc>
                <a:spcPts val="1200"/>
              </a:lnSpc>
            </a:pPr>
            <a:r>
              <a:rPr lang="en-US" sz="900" b="1" dirty="0" smtClean="0">
                <a:solidFill>
                  <a:schemeClr val="tx1"/>
                </a:solidFill>
              </a:rPr>
              <a:t>Florida Department of Transportation – District Seven</a:t>
            </a:r>
            <a:r>
              <a:rPr lang="en-US" sz="900" b="1" dirty="0">
                <a:solidFill>
                  <a:schemeClr val="tx1"/>
                </a:solidFill>
              </a:rPr>
              <a:t/>
            </a:r>
            <a:br>
              <a:rPr lang="en-US" sz="900" b="1" dirty="0">
                <a:solidFill>
                  <a:schemeClr val="tx1"/>
                </a:solidFill>
              </a:rPr>
            </a:br>
            <a:r>
              <a:rPr lang="en-US" sz="900" b="1" dirty="0">
                <a:solidFill>
                  <a:schemeClr val="tx1"/>
                </a:solidFill>
              </a:rPr>
              <a:t>11201 N. Malcolm McKinley </a:t>
            </a:r>
            <a:r>
              <a:rPr lang="en-US" sz="900" b="1" dirty="0" smtClean="0">
                <a:solidFill>
                  <a:schemeClr val="tx1"/>
                </a:solidFill>
              </a:rPr>
              <a:t>Drive, MS 7-500</a:t>
            </a:r>
            <a:endParaRPr lang="en-US" sz="900" b="1" dirty="0">
              <a:solidFill>
                <a:schemeClr val="tx1"/>
              </a:solidFill>
            </a:endParaRPr>
          </a:p>
          <a:p>
            <a:pPr>
              <a:lnSpc>
                <a:spcPts val="1200"/>
              </a:lnSpc>
            </a:pPr>
            <a:r>
              <a:rPr lang="en-US" sz="900" b="1" dirty="0">
                <a:solidFill>
                  <a:schemeClr val="tx1"/>
                </a:solidFill>
              </a:rPr>
              <a:t>Tampa, FL </a:t>
            </a:r>
            <a:r>
              <a:rPr lang="en-US" sz="900" b="1" dirty="0" smtClean="0">
                <a:solidFill>
                  <a:schemeClr val="tx1"/>
                </a:solidFill>
              </a:rPr>
              <a:t>33612</a:t>
            </a:r>
            <a:endParaRPr lang="en-US" sz="900" b="1" dirty="0">
              <a:solidFill>
                <a:schemeClr val="tx1"/>
              </a:solidFill>
            </a:endParaRPr>
          </a:p>
        </p:txBody>
      </p:sp>
      <p:sp>
        <p:nvSpPr>
          <p:cNvPr id="11" name="Slide Number Placeholder 5"/>
          <p:cNvSpPr>
            <a:spLocks noGrp="1"/>
          </p:cNvSpPr>
          <p:nvPr>
            <p:ph type="sldNum" sz="quarter" idx="4294967295"/>
          </p:nvPr>
        </p:nvSpPr>
        <p:spPr>
          <a:xfrm>
            <a:off x="8610600" y="6492875"/>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22</a:t>
            </a:fld>
            <a:endParaRPr lang="en-US" dirty="0"/>
          </a:p>
        </p:txBody>
      </p:sp>
    </p:spTree>
    <p:extLst>
      <p:ext uri="{BB962C8B-B14F-4D97-AF65-F5344CB8AC3E}">
        <p14:creationId xmlns:p14="http://schemas.microsoft.com/office/powerpoint/2010/main" val="1687962820"/>
      </p:ext>
    </p:extLst>
  </p:cSld>
  <p:clrMapOvr>
    <a:masterClrMapping/>
  </p:clrMapOvr>
  <p:transition spd="med" advClick="0" advTm="63000">
    <p:fade/>
    <p:sndAc>
      <p:stSnd>
        <p:snd r:embed="rId3" name="Slide_22_update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53" presetClass="entr" presetSubtype="16" fill="hold" grpId="0" nodeType="withEffect">
                                  <p:stCondLst>
                                    <p:cond delay="49500"/>
                                  </p:stCondLst>
                                  <p:childTnLst>
                                    <p:set>
                                      <p:cBhvr>
                                        <p:cTn id="9" dur="1" fill="hold">
                                          <p:stCondLst>
                                            <p:cond delay="0"/>
                                          </p:stCondLst>
                                        </p:cTn>
                                        <p:tgtEl>
                                          <p:spTgt spid="10"/>
                                        </p:tgtEl>
                                        <p:attrNameLst>
                                          <p:attrName>style.visibility</p:attrName>
                                        </p:attrNameLst>
                                      </p:cBhvr>
                                      <p:to>
                                        <p:strVal val="visible"/>
                                      </p:to>
                                    </p:set>
                                    <p:anim calcmode="lin" valueType="num">
                                      <p:cBhvr>
                                        <p:cTn id="10" dur="2000" fill="hold"/>
                                        <p:tgtEl>
                                          <p:spTgt spid="10"/>
                                        </p:tgtEl>
                                        <p:attrNameLst>
                                          <p:attrName>ppt_w</p:attrName>
                                        </p:attrNameLst>
                                      </p:cBhvr>
                                      <p:tavLst>
                                        <p:tav tm="0">
                                          <p:val>
                                            <p:fltVal val="0"/>
                                          </p:val>
                                        </p:tav>
                                        <p:tav tm="100000">
                                          <p:val>
                                            <p:strVal val="#ppt_w"/>
                                          </p:val>
                                        </p:tav>
                                      </p:tavLst>
                                    </p:anim>
                                    <p:anim calcmode="lin" valueType="num">
                                      <p:cBhvr>
                                        <p:cTn id="11" dur="2000" fill="hold"/>
                                        <p:tgtEl>
                                          <p:spTgt spid="10"/>
                                        </p:tgtEl>
                                        <p:attrNameLst>
                                          <p:attrName>ppt_h</p:attrName>
                                        </p:attrNameLst>
                                      </p:cBhvr>
                                      <p:tavLst>
                                        <p:tav tm="0">
                                          <p:val>
                                            <p:fltVal val="0"/>
                                          </p:val>
                                        </p:tav>
                                        <p:tav tm="100000">
                                          <p:val>
                                            <p:strVal val="#ppt_h"/>
                                          </p:val>
                                        </p:tav>
                                      </p:tavLst>
                                    </p:anim>
                                    <p:animEffect transition="in" filter="fade">
                                      <p:cBhvr>
                                        <p:cTn id="12" dur="2000"/>
                                        <p:tgtEl>
                                          <p:spTgt spid="10"/>
                                        </p:tgtEl>
                                      </p:cBhvr>
                                    </p:animEffect>
                                  </p:childTnLst>
                                </p:cTn>
                              </p:par>
                              <p:par>
                                <p:cTn id="13" presetID="10" presetClass="entr" presetSubtype="0" fill="hold" nodeType="withEffect">
                                  <p:stCondLst>
                                    <p:cond delay="2500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2000"/>
                                        <p:tgtEl>
                                          <p:spTgt spid="4">
                                            <p:txEl>
                                              <p:pRg st="1" end="1"/>
                                            </p:txEl>
                                          </p:spTgt>
                                        </p:tgtEl>
                                      </p:cBhvr>
                                    </p:animEffect>
                                  </p:childTnLst>
                                </p:cTn>
                              </p:par>
                              <p:par>
                                <p:cTn id="16" presetID="10" presetClass="entr" presetSubtype="0" fill="hold" nodeType="withEffect">
                                  <p:stCondLst>
                                    <p:cond delay="25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2000"/>
                                        <p:tgtEl>
                                          <p:spTgt spid="1026"/>
                                        </p:tgtEl>
                                      </p:cBhvr>
                                    </p:animEffect>
                                  </p:childTnLst>
                                </p:cTn>
                              </p:par>
                              <p:par>
                                <p:cTn id="19" presetID="10" presetClass="entr" presetSubtype="0" fill="hold" nodeType="withEffect">
                                  <p:stCondLst>
                                    <p:cond delay="2600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500"/>
                                        <p:tgtEl>
                                          <p:spTgt spid="4">
                                            <p:txEl>
                                              <p:pRg st="2" end="2"/>
                                            </p:txEl>
                                          </p:spTgt>
                                        </p:tgtEl>
                                      </p:cBhvr>
                                    </p:animEffect>
                                  </p:childTnLst>
                                </p:cTn>
                              </p:par>
                              <p:par>
                                <p:cTn id="22" presetID="10" presetClass="entr" presetSubtype="0" fill="hold" nodeType="withEffect">
                                  <p:stCondLst>
                                    <p:cond delay="26000"/>
                                  </p:stCondLst>
                                  <p:childTnLst>
                                    <p:set>
                                      <p:cBhvr>
                                        <p:cTn id="23" dur="1" fill="hold">
                                          <p:stCondLst>
                                            <p:cond delay="0"/>
                                          </p:stCondLst>
                                        </p:cTn>
                                        <p:tgtEl>
                                          <p:spTgt spid="4">
                                            <p:txEl>
                                              <p:pRg st="8" end="8"/>
                                            </p:txEl>
                                          </p:spTgt>
                                        </p:tgtEl>
                                        <p:attrNameLst>
                                          <p:attrName>style.visibility</p:attrName>
                                        </p:attrNameLst>
                                      </p:cBhvr>
                                      <p:to>
                                        <p:strVal val="visible"/>
                                      </p:to>
                                    </p:set>
                                    <p:animEffect transition="in" filter="fade">
                                      <p:cBhvr>
                                        <p:cTn id="24" dur="1500"/>
                                        <p:tgtEl>
                                          <p:spTgt spid="4">
                                            <p:txEl>
                                              <p:pRg st="8" end="8"/>
                                            </p:txEl>
                                          </p:spTgt>
                                        </p:tgtEl>
                                      </p:cBhvr>
                                    </p:animEffect>
                                  </p:childTnLst>
                                </p:cTn>
                              </p:par>
                              <p:par>
                                <p:cTn id="25" presetID="10" presetClass="entr" presetSubtype="0" fill="hold" nodeType="withEffect">
                                  <p:stCondLst>
                                    <p:cond delay="29750"/>
                                  </p:stCondLst>
                                  <p:childTnLst>
                                    <p:set>
                                      <p:cBhvr>
                                        <p:cTn id="26" dur="1" fill="hold">
                                          <p:stCondLst>
                                            <p:cond delay="0"/>
                                          </p:stCondLst>
                                        </p:cTn>
                                        <p:tgtEl>
                                          <p:spTgt spid="4">
                                            <p:txEl>
                                              <p:pRg st="9" end="9"/>
                                            </p:txEl>
                                          </p:spTgt>
                                        </p:tgtEl>
                                        <p:attrNameLst>
                                          <p:attrName>style.visibility</p:attrName>
                                        </p:attrNameLst>
                                      </p:cBhvr>
                                      <p:to>
                                        <p:strVal val="visible"/>
                                      </p:to>
                                    </p:set>
                                    <p:animEffect transition="in" filter="fade">
                                      <p:cBhvr>
                                        <p:cTn id="27" dur="1750"/>
                                        <p:tgtEl>
                                          <p:spTgt spid="4">
                                            <p:txEl>
                                              <p:pRg st="9" end="9"/>
                                            </p:txEl>
                                          </p:spTgt>
                                        </p:tgtEl>
                                      </p:cBhvr>
                                    </p:animEffect>
                                  </p:childTnLst>
                                </p:cTn>
                              </p:par>
                              <p:par>
                                <p:cTn id="28" presetID="10" presetClass="entr" presetSubtype="0" fill="hold" nodeType="withEffect">
                                  <p:stCondLst>
                                    <p:cond delay="35250"/>
                                  </p:stCondLst>
                                  <p:childTnLst>
                                    <p:set>
                                      <p:cBhvr>
                                        <p:cTn id="29" dur="1" fill="hold">
                                          <p:stCondLst>
                                            <p:cond delay="0"/>
                                          </p:stCondLst>
                                        </p:cTn>
                                        <p:tgtEl>
                                          <p:spTgt spid="4">
                                            <p:txEl>
                                              <p:pRg st="10" end="10"/>
                                            </p:txEl>
                                          </p:spTgt>
                                        </p:tgtEl>
                                        <p:attrNameLst>
                                          <p:attrName>style.visibility</p:attrName>
                                        </p:attrNameLst>
                                      </p:cBhvr>
                                      <p:to>
                                        <p:strVal val="visible"/>
                                      </p:to>
                                    </p:set>
                                    <p:animEffect transition="in" filter="fade">
                                      <p:cBhvr>
                                        <p:cTn id="30" dur="1750"/>
                                        <p:tgtEl>
                                          <p:spTgt spid="4">
                                            <p:txEl>
                                              <p:pRg st="10" end="10"/>
                                            </p:txEl>
                                          </p:spTgt>
                                        </p:tgtEl>
                                      </p:cBhvr>
                                    </p:animEffect>
                                  </p:childTnLst>
                                </p:cTn>
                              </p:par>
                              <p:par>
                                <p:cTn id="31" presetID="10" presetClass="entr" presetSubtype="0" fill="hold" nodeType="withEffect">
                                  <p:stCondLst>
                                    <p:cond delay="42250"/>
                                  </p:stCondLst>
                                  <p:childTnLst>
                                    <p:set>
                                      <p:cBhvr>
                                        <p:cTn id="32" dur="1" fill="hold">
                                          <p:stCondLst>
                                            <p:cond delay="0"/>
                                          </p:stCondLst>
                                        </p:cTn>
                                        <p:tgtEl>
                                          <p:spTgt spid="4">
                                            <p:txEl>
                                              <p:pRg st="11" end="11"/>
                                            </p:txEl>
                                          </p:spTgt>
                                        </p:tgtEl>
                                        <p:attrNameLst>
                                          <p:attrName>style.visibility</p:attrName>
                                        </p:attrNameLst>
                                      </p:cBhvr>
                                      <p:to>
                                        <p:strVal val="visible"/>
                                      </p:to>
                                    </p:set>
                                    <p:animEffect transition="in" filter="fade">
                                      <p:cBhvr>
                                        <p:cTn id="33" dur="1750"/>
                                        <p:tgtEl>
                                          <p:spTgt spid="4">
                                            <p:txEl>
                                              <p:pRg st="11" end="11"/>
                                            </p:txEl>
                                          </p:spTgt>
                                        </p:tgtEl>
                                      </p:cBhvr>
                                    </p:animEffect>
                                  </p:childTnLst>
                                </p:cTn>
                              </p:par>
                              <p:par>
                                <p:cTn id="34" presetID="10" presetClass="entr" presetSubtype="0" fill="hold" nodeType="withEffect">
                                  <p:stCondLst>
                                    <p:cond delay="47250"/>
                                  </p:stCondLst>
                                  <p:childTnLst>
                                    <p:set>
                                      <p:cBhvr>
                                        <p:cTn id="35" dur="1" fill="hold">
                                          <p:stCondLst>
                                            <p:cond delay="0"/>
                                          </p:stCondLst>
                                        </p:cTn>
                                        <p:tgtEl>
                                          <p:spTgt spid="4">
                                            <p:txEl>
                                              <p:pRg st="12" end="12"/>
                                            </p:txEl>
                                          </p:spTgt>
                                        </p:tgtEl>
                                        <p:attrNameLst>
                                          <p:attrName>style.visibility</p:attrName>
                                        </p:attrNameLst>
                                      </p:cBhvr>
                                      <p:to>
                                        <p:strVal val="visible"/>
                                      </p:to>
                                    </p:set>
                                    <p:animEffect transition="in" filter="fade">
                                      <p:cBhvr>
                                        <p:cTn id="36" dur="2000"/>
                                        <p:tgtEl>
                                          <p:spTgt spid="4">
                                            <p:txEl>
                                              <p:pRg st="12" end="12"/>
                                            </p:txEl>
                                          </p:spTgt>
                                        </p:tgtEl>
                                      </p:cBhvr>
                                    </p:animEffect>
                                  </p:childTnLst>
                                </p:cTn>
                              </p:par>
                              <p:par>
                                <p:cTn id="37" presetID="10" presetClass="entr" presetSubtype="0" fill="hold" nodeType="withEffect">
                                  <p:stCondLst>
                                    <p:cond delay="2525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500"/>
                                        <p:tgtEl>
                                          <p:spTgt spid="7"/>
                                        </p:tgtEl>
                                      </p:cBhvr>
                                    </p:animEffect>
                                  </p:childTnLst>
                                </p:cTn>
                              </p:par>
                              <p:par>
                                <p:cTn id="40" presetID="10" presetClass="entr" presetSubtype="0" fill="hold" nodeType="withEffect">
                                  <p:stCondLst>
                                    <p:cond delay="3525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500"/>
                                        <p:tgtEl>
                                          <p:spTgt spid="5"/>
                                        </p:tgtEl>
                                      </p:cBhvr>
                                    </p:animEffect>
                                  </p:childTnLst>
                                </p:cTn>
                              </p:par>
                              <p:par>
                                <p:cTn id="43" presetID="31" presetClass="entr" presetSubtype="0" fill="hold" grpId="0" nodeType="withEffect">
                                  <p:stCondLst>
                                    <p:cond delay="53500"/>
                                  </p:stCondLst>
                                  <p:childTnLst>
                                    <p:set>
                                      <p:cBhvr>
                                        <p:cTn id="44" dur="1" fill="hold">
                                          <p:stCondLst>
                                            <p:cond delay="0"/>
                                          </p:stCondLst>
                                        </p:cTn>
                                        <p:tgtEl>
                                          <p:spTgt spid="6"/>
                                        </p:tgtEl>
                                        <p:attrNameLst>
                                          <p:attrName>style.visibility</p:attrName>
                                        </p:attrNameLst>
                                      </p:cBhvr>
                                      <p:to>
                                        <p:strVal val="visible"/>
                                      </p:to>
                                    </p:set>
                                    <p:anim calcmode="lin" valueType="num">
                                      <p:cBhvr>
                                        <p:cTn id="45" dur="2000" fill="hold"/>
                                        <p:tgtEl>
                                          <p:spTgt spid="6"/>
                                        </p:tgtEl>
                                        <p:attrNameLst>
                                          <p:attrName>ppt_w</p:attrName>
                                        </p:attrNameLst>
                                      </p:cBhvr>
                                      <p:tavLst>
                                        <p:tav tm="0">
                                          <p:val>
                                            <p:fltVal val="0"/>
                                          </p:val>
                                        </p:tav>
                                        <p:tav tm="100000">
                                          <p:val>
                                            <p:strVal val="#ppt_w"/>
                                          </p:val>
                                        </p:tav>
                                      </p:tavLst>
                                    </p:anim>
                                    <p:anim calcmode="lin" valueType="num">
                                      <p:cBhvr>
                                        <p:cTn id="46" dur="2000" fill="hold"/>
                                        <p:tgtEl>
                                          <p:spTgt spid="6"/>
                                        </p:tgtEl>
                                        <p:attrNameLst>
                                          <p:attrName>ppt_h</p:attrName>
                                        </p:attrNameLst>
                                      </p:cBhvr>
                                      <p:tavLst>
                                        <p:tav tm="0">
                                          <p:val>
                                            <p:fltVal val="0"/>
                                          </p:val>
                                        </p:tav>
                                        <p:tav tm="100000">
                                          <p:val>
                                            <p:strVal val="#ppt_h"/>
                                          </p:val>
                                        </p:tav>
                                      </p:tavLst>
                                    </p:anim>
                                    <p:anim calcmode="lin" valueType="num">
                                      <p:cBhvr>
                                        <p:cTn id="47" dur="2000" fill="hold"/>
                                        <p:tgtEl>
                                          <p:spTgt spid="6"/>
                                        </p:tgtEl>
                                        <p:attrNameLst>
                                          <p:attrName>style.rotation</p:attrName>
                                        </p:attrNameLst>
                                      </p:cBhvr>
                                      <p:tavLst>
                                        <p:tav tm="0">
                                          <p:val>
                                            <p:fltVal val="90"/>
                                          </p:val>
                                        </p:tav>
                                        <p:tav tm="100000">
                                          <p:val>
                                            <p:fltVal val="0"/>
                                          </p:val>
                                        </p:tav>
                                      </p:tavLst>
                                    </p:anim>
                                    <p:animEffect transition="in" filter="fade">
                                      <p:cBhvr>
                                        <p:cTn id="4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800"/>
            <a:ext cx="8153400" cy="944562"/>
          </a:xfrm>
        </p:spPr>
        <p:txBody>
          <a:bodyPr/>
          <a:lstStyle/>
          <a:p>
            <a:r>
              <a:rPr lang="en-US" dirty="0" smtClean="0"/>
              <a:t>Project Website</a:t>
            </a:r>
            <a:endParaRPr lang="en-US" dirty="0"/>
          </a:p>
        </p:txBody>
      </p:sp>
      <p:sp>
        <p:nvSpPr>
          <p:cNvPr id="4" name="Text Box 14"/>
          <p:cNvSpPr txBox="1">
            <a:spLocks noChangeArrowheads="1"/>
          </p:cNvSpPr>
          <p:nvPr/>
        </p:nvSpPr>
        <p:spPr bwMode="auto">
          <a:xfrm>
            <a:off x="0" y="1291828"/>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000" b="1" dirty="0">
                <a:solidFill>
                  <a:schemeClr val="tx1"/>
                </a:solidFill>
                <a:latin typeface="AvantGarde" pitchFamily="34" charset="0"/>
              </a:rPr>
              <a:t>For Project </a:t>
            </a:r>
            <a:r>
              <a:rPr lang="en-US" altLang="en-US" sz="2000" b="1" dirty="0" smtClean="0">
                <a:solidFill>
                  <a:schemeClr val="tx1"/>
                </a:solidFill>
                <a:latin typeface="AvantGarde" pitchFamily="34" charset="0"/>
              </a:rPr>
              <a:t>Information Visit: </a:t>
            </a:r>
            <a:endParaRPr lang="en-US" altLang="en-US" sz="2000" b="1" dirty="0">
              <a:solidFill>
                <a:schemeClr val="tx1"/>
              </a:solidFill>
              <a:latin typeface="AvantGarde" pitchFamily="34" charset="0"/>
            </a:endParaRPr>
          </a:p>
        </p:txBody>
      </p:sp>
      <p:sp>
        <p:nvSpPr>
          <p:cNvPr id="5" name="Rectangle 23"/>
          <p:cNvSpPr>
            <a:spLocks noChangeArrowheads="1"/>
          </p:cNvSpPr>
          <p:nvPr/>
        </p:nvSpPr>
        <p:spPr bwMode="auto">
          <a:xfrm>
            <a:off x="0" y="1592580"/>
            <a:ext cx="9144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200" b="1" dirty="0" smtClean="0">
                <a:solidFill>
                  <a:schemeClr val="accent5">
                    <a:lumMod val="75000"/>
                  </a:schemeClr>
                </a:solidFill>
                <a:latin typeface="AvantGarde" pitchFamily="34" charset="0"/>
              </a:rPr>
              <a:t>www.active.fdotd7studies.com/good-neighbor-trail/</a:t>
            </a:r>
            <a:endParaRPr lang="en-US" altLang="en-US" sz="2200" b="1" dirty="0">
              <a:solidFill>
                <a:schemeClr val="accent5">
                  <a:lumMod val="75000"/>
                </a:schemeClr>
              </a:solidFill>
              <a:latin typeface="AvantGarde" pitchFamily="34" charset="0"/>
            </a:endParaRPr>
          </a:p>
        </p:txBody>
      </p:sp>
      <p:sp>
        <p:nvSpPr>
          <p:cNvPr id="6" name="AutoShape 20"/>
          <p:cNvSpPr>
            <a:spLocks noChangeArrowheads="1"/>
          </p:cNvSpPr>
          <p:nvPr/>
        </p:nvSpPr>
        <p:spPr bwMode="auto">
          <a:xfrm rot="2759637" flipH="1">
            <a:off x="10099003" y="1694735"/>
            <a:ext cx="583349" cy="2116711"/>
          </a:xfrm>
          <a:prstGeom prst="curvedRightArrow">
            <a:avLst>
              <a:gd name="adj1" fmla="val 25340"/>
              <a:gd name="adj2" fmla="val 62661"/>
              <a:gd name="adj3" fmla="val 45290"/>
            </a:avLst>
          </a:prstGeom>
          <a:solidFill>
            <a:srgbClr val="82B1C4"/>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21163040">
            <a:off x="732651" y="2293389"/>
            <a:ext cx="3048054" cy="3941446"/>
          </a:xfrm>
          <a:prstGeom prst="rect">
            <a:avLst/>
          </a:prstGeom>
          <a:noFill/>
          <a:ln w="9525">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492875"/>
            <a:ext cx="381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23</a:t>
            </a:fld>
            <a:endParaRPr lang="en-US" dirty="0"/>
          </a:p>
        </p:txBody>
      </p:sp>
      <p:sp>
        <p:nvSpPr>
          <p:cNvPr id="8" name="Text Box 4"/>
          <p:cNvSpPr txBox="1">
            <a:spLocks noChangeArrowheads="1"/>
          </p:cNvSpPr>
          <p:nvPr/>
        </p:nvSpPr>
        <p:spPr bwMode="auto">
          <a:xfrm>
            <a:off x="3670300" y="2402110"/>
            <a:ext cx="5473701"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pPr algn="ctr"/>
            <a:r>
              <a:rPr lang="en-US" altLang="en-US" sz="1800" b="1" u="sng" dirty="0" smtClean="0">
                <a:solidFill>
                  <a:schemeClr val="tx1">
                    <a:lumMod val="65000"/>
                    <a:lumOff val="35000"/>
                  </a:schemeClr>
                </a:solidFill>
                <a:latin typeface="AvantGarde" pitchFamily="34" charset="0"/>
              </a:rPr>
              <a:t>Hernando County Public Library</a:t>
            </a:r>
            <a:endParaRPr lang="en-US" altLang="en-US" sz="1800" b="1" u="sng" dirty="0">
              <a:solidFill>
                <a:schemeClr val="tx1">
                  <a:lumMod val="65000"/>
                  <a:lumOff val="35000"/>
                </a:schemeClr>
              </a:solidFill>
              <a:latin typeface="AvantGarde" pitchFamily="34" charset="0"/>
            </a:endParaRPr>
          </a:p>
          <a:p>
            <a:pPr algn="ctr"/>
            <a:r>
              <a:rPr lang="en-US" altLang="en-US" sz="1800" dirty="0" smtClean="0">
                <a:solidFill>
                  <a:schemeClr val="tx1">
                    <a:lumMod val="65000"/>
                    <a:lumOff val="35000"/>
                  </a:schemeClr>
                </a:solidFill>
                <a:latin typeface="AvantGarde" pitchFamily="34" charset="0"/>
              </a:rPr>
              <a:t>238 Howell Avenue</a:t>
            </a:r>
            <a:br>
              <a:rPr lang="en-US" altLang="en-US" sz="1800" dirty="0" smtClean="0">
                <a:solidFill>
                  <a:schemeClr val="tx1">
                    <a:lumMod val="65000"/>
                    <a:lumOff val="35000"/>
                  </a:schemeClr>
                </a:solidFill>
                <a:latin typeface="AvantGarde" pitchFamily="34" charset="0"/>
              </a:rPr>
            </a:br>
            <a:r>
              <a:rPr lang="en-US" altLang="en-US" sz="1800" dirty="0" smtClean="0">
                <a:solidFill>
                  <a:schemeClr val="tx1">
                    <a:lumMod val="65000"/>
                    <a:lumOff val="35000"/>
                  </a:schemeClr>
                </a:solidFill>
                <a:latin typeface="AvantGarde" pitchFamily="34" charset="0"/>
              </a:rPr>
              <a:t>Brooksville, FL 34601</a:t>
            </a:r>
          </a:p>
          <a:p>
            <a:pPr algn="ctr"/>
            <a:r>
              <a:rPr lang="en-US" altLang="en-US" sz="1800" dirty="0" smtClean="0">
                <a:solidFill>
                  <a:schemeClr val="tx1">
                    <a:lumMod val="65000"/>
                    <a:lumOff val="35000"/>
                  </a:schemeClr>
                </a:solidFill>
                <a:latin typeface="AvantGarde" pitchFamily="34" charset="0"/>
              </a:rPr>
              <a:t>(352) 754-4043</a:t>
            </a:r>
            <a:endParaRPr lang="en-US" altLang="en-US" sz="1800" dirty="0">
              <a:solidFill>
                <a:schemeClr val="tx1">
                  <a:lumMod val="65000"/>
                  <a:lumOff val="35000"/>
                </a:schemeClr>
              </a:solidFill>
              <a:latin typeface="AvantGarde" pitchFamily="34" charset="0"/>
            </a:endParaRPr>
          </a:p>
        </p:txBody>
      </p:sp>
      <p:sp>
        <p:nvSpPr>
          <p:cNvPr id="9" name="Text Box 8"/>
          <p:cNvSpPr txBox="1">
            <a:spLocks noChangeArrowheads="1"/>
          </p:cNvSpPr>
          <p:nvPr/>
        </p:nvSpPr>
        <p:spPr bwMode="auto">
          <a:xfrm>
            <a:off x="3670301" y="3753612"/>
            <a:ext cx="54737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pPr algn="ctr"/>
            <a:r>
              <a:rPr lang="en-US" altLang="en-US" sz="1800" b="1" u="sng" dirty="0">
                <a:solidFill>
                  <a:schemeClr val="tx1">
                    <a:lumMod val="65000"/>
                    <a:lumOff val="35000"/>
                  </a:schemeClr>
                </a:solidFill>
                <a:latin typeface="AvantGarde" pitchFamily="34" charset="0"/>
              </a:rPr>
              <a:t>Florida Department of Transportation</a:t>
            </a:r>
            <a:br>
              <a:rPr lang="en-US" altLang="en-US" sz="1800" b="1" u="sng" dirty="0">
                <a:solidFill>
                  <a:schemeClr val="tx1">
                    <a:lumMod val="65000"/>
                    <a:lumOff val="35000"/>
                  </a:schemeClr>
                </a:solidFill>
                <a:latin typeface="AvantGarde" pitchFamily="34" charset="0"/>
              </a:rPr>
            </a:br>
            <a:r>
              <a:rPr lang="en-US" altLang="en-US" sz="1800" b="1" u="sng" dirty="0">
                <a:solidFill>
                  <a:schemeClr val="tx1">
                    <a:lumMod val="65000"/>
                    <a:lumOff val="35000"/>
                  </a:schemeClr>
                </a:solidFill>
                <a:latin typeface="AvantGarde" pitchFamily="34" charset="0"/>
              </a:rPr>
              <a:t>District Seven</a:t>
            </a:r>
          </a:p>
          <a:p>
            <a:pPr algn="ctr"/>
            <a:r>
              <a:rPr lang="en-US" altLang="en-US" sz="1800" dirty="0">
                <a:solidFill>
                  <a:schemeClr val="tx1">
                    <a:lumMod val="65000"/>
                    <a:lumOff val="35000"/>
                  </a:schemeClr>
                </a:solidFill>
                <a:latin typeface="AvantGarde" pitchFamily="34" charset="0"/>
              </a:rPr>
              <a:t>11201 </a:t>
            </a:r>
            <a:r>
              <a:rPr lang="en-US" altLang="en-US" sz="1800" dirty="0" smtClean="0">
                <a:solidFill>
                  <a:schemeClr val="tx1">
                    <a:lumMod val="65000"/>
                    <a:lumOff val="35000"/>
                  </a:schemeClr>
                </a:solidFill>
                <a:latin typeface="AvantGarde" pitchFamily="34" charset="0"/>
              </a:rPr>
              <a:t>North </a:t>
            </a:r>
            <a:r>
              <a:rPr lang="en-US" altLang="en-US" sz="1800" dirty="0">
                <a:solidFill>
                  <a:schemeClr val="tx1">
                    <a:lumMod val="65000"/>
                    <a:lumOff val="35000"/>
                  </a:schemeClr>
                </a:solidFill>
                <a:latin typeface="AvantGarde" pitchFamily="34" charset="0"/>
              </a:rPr>
              <a:t>McKinley Drive</a:t>
            </a:r>
          </a:p>
          <a:p>
            <a:pPr algn="ctr"/>
            <a:r>
              <a:rPr lang="en-US" altLang="en-US" sz="1800" dirty="0">
                <a:solidFill>
                  <a:schemeClr val="tx1">
                    <a:lumMod val="65000"/>
                    <a:lumOff val="35000"/>
                  </a:schemeClr>
                </a:solidFill>
                <a:latin typeface="AvantGarde" pitchFamily="34" charset="0"/>
              </a:rPr>
              <a:t>Tampa, FL 33612</a:t>
            </a:r>
          </a:p>
          <a:p>
            <a:pPr algn="ctr"/>
            <a:r>
              <a:rPr lang="en-US" altLang="en-US" sz="1800" dirty="0">
                <a:solidFill>
                  <a:schemeClr val="tx1">
                    <a:lumMod val="65000"/>
                    <a:lumOff val="35000"/>
                  </a:schemeClr>
                </a:solidFill>
                <a:latin typeface="AvantGarde" pitchFamily="34" charset="0"/>
              </a:rPr>
              <a:t>(813) 975-6000</a:t>
            </a:r>
          </a:p>
        </p:txBody>
      </p:sp>
      <p:sp>
        <p:nvSpPr>
          <p:cNvPr id="10" name="Text Box 9"/>
          <p:cNvSpPr txBox="1">
            <a:spLocks noChangeArrowheads="1"/>
          </p:cNvSpPr>
          <p:nvPr/>
        </p:nvSpPr>
        <p:spPr bwMode="auto">
          <a:xfrm>
            <a:off x="3670300" y="5654041"/>
            <a:ext cx="5473700" cy="78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pPr algn="ctr"/>
            <a:r>
              <a:rPr lang="en-US" altLang="en-US" sz="1900" b="1" dirty="0" smtClean="0">
                <a:latin typeface="AvantGarde" pitchFamily="34" charset="0"/>
              </a:rPr>
              <a:t>Documents on display from </a:t>
            </a:r>
          </a:p>
          <a:p>
            <a:pPr algn="ctr"/>
            <a:r>
              <a:rPr lang="en-US" altLang="en-US" sz="1900" b="1" dirty="0" smtClean="0">
                <a:solidFill>
                  <a:schemeClr val="accent5">
                    <a:lumMod val="75000"/>
                  </a:schemeClr>
                </a:solidFill>
                <a:latin typeface="AvantGarde" pitchFamily="34" charset="0"/>
              </a:rPr>
              <a:t>February 21, 2019 </a:t>
            </a:r>
            <a:r>
              <a:rPr lang="en-US" altLang="en-US" sz="1900" dirty="0" smtClean="0">
                <a:solidFill>
                  <a:schemeClr val="accent5">
                    <a:lumMod val="75000"/>
                  </a:schemeClr>
                </a:solidFill>
                <a:latin typeface="AvantGarde" pitchFamily="34" charset="0"/>
              </a:rPr>
              <a:t>to</a:t>
            </a:r>
            <a:r>
              <a:rPr lang="en-US" altLang="en-US" sz="1900" b="1" dirty="0" smtClean="0">
                <a:latin typeface="AvantGarde" pitchFamily="34" charset="0"/>
              </a:rPr>
              <a:t> </a:t>
            </a:r>
            <a:r>
              <a:rPr lang="en-US" altLang="en-US" sz="1900" b="1" dirty="0" smtClean="0">
                <a:solidFill>
                  <a:schemeClr val="accent5">
                    <a:lumMod val="75000"/>
                  </a:schemeClr>
                </a:solidFill>
                <a:latin typeface="AvantGarde" pitchFamily="34" charset="0"/>
              </a:rPr>
              <a:t>March 25, 2019</a:t>
            </a:r>
            <a:endParaRPr lang="en-US" altLang="en-US" sz="1900" b="1" dirty="0">
              <a:solidFill>
                <a:schemeClr val="accent5">
                  <a:lumMod val="75000"/>
                </a:schemeClr>
              </a:solidFill>
              <a:latin typeface="AvantGarde" pitchFamily="34" charset="0"/>
            </a:endParaRPr>
          </a:p>
        </p:txBody>
      </p:sp>
    </p:spTree>
    <p:extLst>
      <p:ext uri="{BB962C8B-B14F-4D97-AF65-F5344CB8AC3E}">
        <p14:creationId xmlns:p14="http://schemas.microsoft.com/office/powerpoint/2010/main" val="2032396187"/>
      </p:ext>
    </p:extLst>
  </p:cSld>
  <p:clrMapOvr>
    <a:masterClrMapping/>
  </p:clrMapOvr>
  <p:transition spd="slow" advClick="0" advTm="18000">
    <p:fade/>
    <p:sndAc>
      <p:stSnd>
        <p:snd r:embed="rId3" name="Slide_23.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cTn>
                              </p:par>
                              <p:par>
                                <p:cTn id="8" presetID="22" presetClass="entr" presetSubtype="2" fill="hold" grpId="0"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750"/>
                                        <p:tgtEl>
                                          <p:spTgt spid="6"/>
                                        </p:tgtEl>
                                      </p:cBhvr>
                                    </p:animEffect>
                                  </p:childTnLst>
                                </p:cTn>
                              </p:par>
                              <p:par>
                                <p:cTn id="11" presetID="22" presetClass="entr" presetSubtype="4" fill="hold" nodeType="withEffect">
                                  <p:stCondLst>
                                    <p:cond delay="75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1500"/>
                                        <p:tgtEl>
                                          <p:spTgt spid="1026"/>
                                        </p:tgtEl>
                                      </p:cBhvr>
                                    </p:animEffect>
                                  </p:childTnLst>
                                </p:cTn>
                              </p:par>
                              <p:par>
                                <p:cTn id="14" presetID="53" presetClass="entr" presetSubtype="16" fill="hold" grpId="0" nodeType="withEffect">
                                  <p:stCondLst>
                                    <p:cond delay="4000"/>
                                  </p:stCondLst>
                                  <p:childTnLst>
                                    <p:set>
                                      <p:cBhvr>
                                        <p:cTn id="15" dur="1" fill="hold">
                                          <p:stCondLst>
                                            <p:cond delay="0"/>
                                          </p:stCondLst>
                                        </p:cTn>
                                        <p:tgtEl>
                                          <p:spTgt spid="10"/>
                                        </p:tgtEl>
                                        <p:attrNameLst>
                                          <p:attrName>style.visibility</p:attrName>
                                        </p:attrNameLst>
                                      </p:cBhvr>
                                      <p:to>
                                        <p:strVal val="visible"/>
                                      </p:to>
                                    </p:set>
                                    <p:anim calcmode="lin" valueType="num">
                                      <p:cBhvr>
                                        <p:cTn id="16" dur="2000" fill="hold"/>
                                        <p:tgtEl>
                                          <p:spTgt spid="10"/>
                                        </p:tgtEl>
                                        <p:attrNameLst>
                                          <p:attrName>ppt_w</p:attrName>
                                        </p:attrNameLst>
                                      </p:cBhvr>
                                      <p:tavLst>
                                        <p:tav tm="0">
                                          <p:val>
                                            <p:fltVal val="0"/>
                                          </p:val>
                                        </p:tav>
                                        <p:tav tm="100000">
                                          <p:val>
                                            <p:strVal val="#ppt_w"/>
                                          </p:val>
                                        </p:tav>
                                      </p:tavLst>
                                    </p:anim>
                                    <p:anim calcmode="lin" valueType="num">
                                      <p:cBhvr>
                                        <p:cTn id="17" dur="2000" fill="hold"/>
                                        <p:tgtEl>
                                          <p:spTgt spid="10"/>
                                        </p:tgtEl>
                                        <p:attrNameLst>
                                          <p:attrName>ppt_h</p:attrName>
                                        </p:attrNameLst>
                                      </p:cBhvr>
                                      <p:tavLst>
                                        <p:tav tm="0">
                                          <p:val>
                                            <p:fltVal val="0"/>
                                          </p:val>
                                        </p:tav>
                                        <p:tav tm="100000">
                                          <p:val>
                                            <p:strVal val="#ppt_h"/>
                                          </p:val>
                                        </p:tav>
                                      </p:tavLst>
                                    </p:anim>
                                    <p:animEffect transition="in" filter="fade">
                                      <p:cBhvr>
                                        <p:cTn id="18" dur="2000"/>
                                        <p:tgtEl>
                                          <p:spTgt spid="10"/>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22" presetClass="entr" presetSubtype="4" fill="hold" grpId="0" nodeType="withEffect">
                                  <p:stCondLst>
                                    <p:cond delay="525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2250"/>
                                        <p:tgtEl>
                                          <p:spTgt spid="8"/>
                                        </p:tgtEl>
                                      </p:cBhvr>
                                    </p:animEffect>
                                  </p:childTnLst>
                                </p:cTn>
                              </p:par>
                              <p:par>
                                <p:cTn id="25" presetID="22" presetClass="entr" presetSubtype="4" fill="hold" grpId="0" nodeType="withEffect">
                                  <p:stCondLst>
                                    <p:cond delay="525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2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P spid="6" grpId="0" animBg="1"/>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372754"/>
            <a:ext cx="9150926" cy="1970811"/>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200" b="1" kern="1200">
                <a:solidFill>
                  <a:schemeClr val="bg1">
                    <a:lumMod val="95000"/>
                  </a:schemeClr>
                </a:solidFill>
                <a:latin typeface="+mj-lt"/>
                <a:ea typeface="+mj-ea"/>
                <a:cs typeface="+mj-cs"/>
              </a:defRPr>
            </a:lvl1pPr>
          </a:lstStyle>
          <a:p>
            <a:pPr algn="ctr">
              <a:lnSpc>
                <a:spcPts val="5300"/>
              </a:lnSpc>
            </a:pPr>
            <a:r>
              <a:rPr lang="en-US" sz="5000" dirty="0" smtClean="0">
                <a:solidFill>
                  <a:schemeClr val="accent5">
                    <a:lumMod val="75000"/>
                  </a:schemeClr>
                </a:solidFill>
              </a:rPr>
              <a:t>Thank you </a:t>
            </a:r>
            <a:br>
              <a:rPr lang="en-US" sz="5000" dirty="0" smtClean="0">
                <a:solidFill>
                  <a:schemeClr val="accent5">
                    <a:lumMod val="75000"/>
                  </a:schemeClr>
                </a:solidFill>
              </a:rPr>
            </a:br>
            <a:r>
              <a:rPr lang="en-US" sz="5000" dirty="0" smtClean="0">
                <a:solidFill>
                  <a:schemeClr val="accent5">
                    <a:lumMod val="75000"/>
                  </a:schemeClr>
                </a:solidFill>
              </a:rPr>
              <a:t>for Participating!</a:t>
            </a:r>
            <a:endParaRPr lang="en-US" sz="5000" dirty="0">
              <a:solidFill>
                <a:schemeClr val="accent5">
                  <a:lumMod val="75000"/>
                </a:schemeClr>
              </a:solidFill>
            </a:endParaRPr>
          </a:p>
        </p:txBody>
      </p:sp>
      <p:sp>
        <p:nvSpPr>
          <p:cNvPr id="6" name="Content Placeholder 2"/>
          <p:cNvSpPr txBox="1">
            <a:spLocks/>
          </p:cNvSpPr>
          <p:nvPr/>
        </p:nvSpPr>
        <p:spPr>
          <a:xfrm>
            <a:off x="2857498" y="5669973"/>
            <a:ext cx="4565067" cy="6892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smtClean="0">
                <a:solidFill>
                  <a:schemeClr val="accent5">
                    <a:lumMod val="50000"/>
                  </a:schemeClr>
                </a:solidFill>
              </a:rPr>
              <a:t>Remember to be Alert Today, Alive Tomorrow. </a:t>
            </a:r>
          </a:p>
          <a:p>
            <a:pPr marL="0" indent="0">
              <a:spcBef>
                <a:spcPts val="0"/>
              </a:spcBef>
              <a:buFont typeface="Arial" pitchFamily="34" charset="0"/>
              <a:buNone/>
            </a:pPr>
            <a:r>
              <a:rPr lang="en-US" sz="1800" b="1" dirty="0" smtClean="0">
                <a:solidFill>
                  <a:schemeClr val="accent5">
                    <a:lumMod val="50000"/>
                  </a:schemeClr>
                </a:solidFill>
              </a:rPr>
              <a:t>Safety doesn’t happen by accident.</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1767301" y="5421747"/>
            <a:ext cx="1052984" cy="10780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MARKETING\Graphics\Logos\FDOT Logos\FDOT_Logo_color.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17901" y="4432468"/>
            <a:ext cx="2294906" cy="1147454"/>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p:cNvSpPr>
            <a:spLocks noGrp="1"/>
          </p:cNvSpPr>
          <p:nvPr>
            <p:ph type="sldNum" sz="quarter" idx="4294967295"/>
          </p:nvPr>
        </p:nvSpPr>
        <p:spPr>
          <a:xfrm>
            <a:off x="8534400" y="6492875"/>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24</a:t>
            </a:fld>
            <a:endParaRPr lang="en-US" dirty="0"/>
          </a:p>
        </p:txBody>
      </p:sp>
      <p:sp>
        <p:nvSpPr>
          <p:cNvPr id="11" name="Text Box 14"/>
          <p:cNvSpPr txBox="1">
            <a:spLocks noChangeArrowheads="1"/>
          </p:cNvSpPr>
          <p:nvPr/>
        </p:nvSpPr>
        <p:spPr bwMode="auto">
          <a:xfrm>
            <a:off x="0" y="3227308"/>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000" b="1" dirty="0">
                <a:solidFill>
                  <a:schemeClr val="tx1"/>
                </a:solidFill>
                <a:latin typeface="AvantGarde" pitchFamily="34" charset="0"/>
              </a:rPr>
              <a:t>For Project </a:t>
            </a:r>
            <a:r>
              <a:rPr lang="en-US" altLang="en-US" sz="2000" b="1" dirty="0" smtClean="0">
                <a:solidFill>
                  <a:schemeClr val="tx1"/>
                </a:solidFill>
                <a:latin typeface="AvantGarde" pitchFamily="34" charset="0"/>
              </a:rPr>
              <a:t>Additional Information Visit: </a:t>
            </a:r>
            <a:endParaRPr lang="en-US" altLang="en-US" sz="2000" b="1" dirty="0">
              <a:solidFill>
                <a:schemeClr val="tx1"/>
              </a:solidFill>
              <a:latin typeface="AvantGarde" pitchFamily="34" charset="0"/>
            </a:endParaRPr>
          </a:p>
        </p:txBody>
      </p:sp>
      <p:sp>
        <p:nvSpPr>
          <p:cNvPr id="12" name="Rectangle 23"/>
          <p:cNvSpPr>
            <a:spLocks noChangeArrowheads="1"/>
          </p:cNvSpPr>
          <p:nvPr/>
        </p:nvSpPr>
        <p:spPr bwMode="auto">
          <a:xfrm>
            <a:off x="0" y="3558540"/>
            <a:ext cx="9144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200" b="1" dirty="0" smtClean="0">
                <a:solidFill>
                  <a:srgbClr val="0070C0"/>
                </a:solidFill>
                <a:latin typeface="AvantGarde" pitchFamily="34" charset="0"/>
              </a:rPr>
              <a:t>www.active.fdotd7studies.com/good-neighbor-trail/</a:t>
            </a:r>
            <a:endParaRPr lang="en-US" altLang="en-US" sz="2200" b="1" dirty="0">
              <a:solidFill>
                <a:srgbClr val="0070C0"/>
              </a:solidFill>
              <a:latin typeface="AvantGarde" pitchFamily="34" charset="0"/>
            </a:endParaRPr>
          </a:p>
        </p:txBody>
      </p:sp>
    </p:spTree>
    <p:extLst>
      <p:ext uri="{BB962C8B-B14F-4D97-AF65-F5344CB8AC3E}">
        <p14:creationId xmlns:p14="http://schemas.microsoft.com/office/powerpoint/2010/main" val="3319828665"/>
      </p:ext>
    </p:extLst>
  </p:cSld>
  <p:clrMapOvr>
    <a:masterClrMapping/>
  </p:clrMapOvr>
  <p:transition spd="slow" advClick="0" advTm="21000">
    <p:fade/>
    <p:sndAc>
      <p:stSnd>
        <p:snd r:embed="rId3" name="Slide_24_update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750"/>
                                        <p:tgtEl>
                                          <p:spTgt spid="6"/>
                                        </p:tgtEl>
                                      </p:cBhvr>
                                    </p:animEffect>
                                  </p:childTnLst>
                                </p:cTn>
                              </p:par>
                              <p:par>
                                <p:cTn id="8" presetID="10" presetClass="entr" presetSubtype="0" fill="hold" nodeType="withEffect">
                                  <p:stCondLst>
                                    <p:cond delay="13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750"/>
                                        <p:tgtEl>
                                          <p:spTgt spid="7"/>
                                        </p:tgtEl>
                                      </p:cBhvr>
                                    </p:animEffect>
                                  </p:childTnLst>
                                </p:cTn>
                              </p:par>
                              <p:par>
                                <p:cTn id="11" presetID="10" presetClass="entr" presetSubtype="0" fill="hold" nodeType="withEffect">
                                  <p:stCondLst>
                                    <p:cond delay="2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250"/>
                                        <p:tgtEl>
                                          <p:spTgt spid="8"/>
                                        </p:tgtEl>
                                      </p:cBhvr>
                                    </p:animEffect>
                                  </p:childTnLst>
                                </p:cTn>
                              </p:par>
                              <p:par>
                                <p:cTn id="14" presetID="22" presetClass="entr" presetSubtype="1" fill="hold" grpId="0" nodeType="withEffect">
                                  <p:stCondLst>
                                    <p:cond delay="8500"/>
                                  </p:stCondLst>
                                  <p:iterate type="lt">
                                    <p:tmPct val="0"/>
                                  </p:iterate>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up)">
                                      <p:cBhvr>
                                        <p:cTn id="16" dur="1750"/>
                                        <p:tgtEl>
                                          <p:spTgt spid="11">
                                            <p:txEl>
                                              <p:pRg st="0" end="0"/>
                                            </p:txEl>
                                          </p:spTgt>
                                        </p:tgtEl>
                                      </p:cBhvr>
                                    </p:animEffect>
                                  </p:childTnLst>
                                </p:cTn>
                              </p:par>
                              <p:par>
                                <p:cTn id="17" presetID="6" presetClass="emph" presetSubtype="0" fill="hold" grpId="0" nodeType="withEffect">
                                  <p:stCondLst>
                                    <p:cond delay="1500"/>
                                  </p:stCondLst>
                                  <p:childTnLst>
                                    <p:animScale>
                                      <p:cBhvr>
                                        <p:cTn id="18" dur="2250" fill="hold"/>
                                        <p:tgtEl>
                                          <p:spTgt spid="5"/>
                                        </p:tgtEl>
                                      </p:cBhvr>
                                      <p:by x="150000" y="150000"/>
                                    </p:animScale>
                                  </p:childTnLst>
                                </p:cTn>
                              </p:par>
                              <p:par>
                                <p:cTn id="19" presetID="22" presetClass="entr" presetSubtype="8" fill="hold" grpId="0" nodeType="withEffect">
                                  <p:stCondLst>
                                    <p:cond delay="975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build="allAtOnce"/>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dirty="0"/>
          </a:p>
        </p:txBody>
      </p:sp>
      <p:sp>
        <p:nvSpPr>
          <p:cNvPr id="76803" name="Rectangle 3"/>
          <p:cNvSpPr>
            <a:spLocks noChangeArrowheads="1"/>
          </p:cNvSpPr>
          <p:nvPr/>
        </p:nvSpPr>
        <p:spPr bwMode="auto">
          <a:xfrm>
            <a:off x="838200" y="685800"/>
            <a:ext cx="76200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4800" dirty="0">
                <a:solidFill>
                  <a:schemeClr val="bg1"/>
                </a:solidFill>
                <a:latin typeface="Placard Condensed"/>
              </a:rPr>
              <a:t>Please take time to view the exhibits in the Main Area and provide us your comments</a:t>
            </a:r>
          </a:p>
        </p:txBody>
      </p:sp>
      <p:sp>
        <p:nvSpPr>
          <p:cNvPr id="76804" name="Rectangle 4"/>
          <p:cNvSpPr>
            <a:spLocks noChangeArrowheads="1"/>
          </p:cNvSpPr>
          <p:nvPr/>
        </p:nvSpPr>
        <p:spPr bwMode="auto">
          <a:xfrm>
            <a:off x="841375" y="4495800"/>
            <a:ext cx="7464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4800" dirty="0">
                <a:solidFill>
                  <a:schemeClr val="bg1"/>
                </a:solidFill>
                <a:latin typeface="Placard Condensed"/>
              </a:rPr>
              <a:t>Next show will begin </a:t>
            </a:r>
            <a:br>
              <a:rPr lang="en-US" sz="4800" dirty="0">
                <a:solidFill>
                  <a:schemeClr val="bg1"/>
                </a:solidFill>
                <a:latin typeface="Placard Condensed"/>
              </a:rPr>
            </a:br>
            <a:r>
              <a:rPr lang="en-US" sz="4800" dirty="0">
                <a:solidFill>
                  <a:schemeClr val="bg1"/>
                </a:solidFill>
                <a:latin typeface="Placard Condensed"/>
              </a:rPr>
              <a:t>in  </a:t>
            </a:r>
            <a:r>
              <a:rPr lang="en-US" sz="4800" dirty="0">
                <a:solidFill>
                  <a:srgbClr val="FFFF00"/>
                </a:solidFill>
                <a:latin typeface="Placard Condensed"/>
              </a:rPr>
              <a:t>2</a:t>
            </a:r>
            <a:r>
              <a:rPr lang="en-US" sz="4800" dirty="0">
                <a:solidFill>
                  <a:schemeClr val="bg1"/>
                </a:solidFill>
                <a:latin typeface="Placard Condensed"/>
              </a:rPr>
              <a:t>  minutes</a:t>
            </a:r>
          </a:p>
        </p:txBody>
      </p:sp>
    </p:spTree>
    <p:extLst>
      <p:ext uri="{BB962C8B-B14F-4D97-AF65-F5344CB8AC3E}">
        <p14:creationId xmlns:p14="http://schemas.microsoft.com/office/powerpoint/2010/main" val="2478825715"/>
      </p:ext>
    </p:extLst>
  </p:cSld>
  <p:clrMapOvr>
    <a:masterClrMapping/>
  </p:clrMapOvr>
  <mc:AlternateContent xmlns:mc="http://schemas.openxmlformats.org/markup-compatibility/2006" xmlns:p14="http://schemas.microsoft.com/office/powerpoint/2010/main">
    <mc:Choice Requires="p14">
      <p:transition spd="med" p14:dur="700" advClick="0" advTm="45000">
        <p:fade/>
      </p:transition>
    </mc:Choice>
    <mc:Fallback xmlns="">
      <p:transition spd="med" advClick="0" advTm="4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iterate type="lt">
                                    <p:tmPct val="100000"/>
                                  </p:iterate>
                                  <p:childTnLst>
                                    <p:set>
                                      <p:cBhvr>
                                        <p:cTn id="6" dur="1" fill="hold">
                                          <p:stCondLst>
                                            <p:cond delay="0"/>
                                          </p:stCondLst>
                                        </p:cTn>
                                        <p:tgtEl>
                                          <p:spTgt spid="76803"/>
                                        </p:tgtEl>
                                        <p:attrNameLst>
                                          <p:attrName>style.visibility</p:attrName>
                                        </p:attrNameLst>
                                      </p:cBhvr>
                                      <p:to>
                                        <p:strVal val="visible"/>
                                      </p:to>
                                    </p:set>
                                    <p:animEffect transition="in" filter="wipe(left)">
                                      <p:cBhvr>
                                        <p:cTn id="7" dur="75"/>
                                        <p:tgtEl>
                                          <p:spTgt spid="76803"/>
                                        </p:tgtEl>
                                      </p:cBhvr>
                                    </p:animEffect>
                                  </p:childTnLst>
                                </p:cTn>
                              </p:par>
                            </p:childTnLst>
                          </p:cTn>
                        </p:par>
                        <p:par>
                          <p:cTn id="8" fill="hold" nodeType="afterGroup">
                            <p:stCondLst>
                              <p:cond delay="6100"/>
                            </p:stCondLst>
                            <p:childTnLst>
                              <p:par>
                                <p:cTn id="9" presetID="22" presetClass="entr" presetSubtype="8" fill="hold" grpId="0" nodeType="afterEffect">
                                  <p:stCondLst>
                                    <p:cond delay="1000"/>
                                  </p:stCondLst>
                                  <p:iterate type="lt">
                                    <p:tmPct val="100000"/>
                                  </p:iterate>
                                  <p:childTnLst>
                                    <p:set>
                                      <p:cBhvr>
                                        <p:cTn id="10" dur="1" fill="hold">
                                          <p:stCondLst>
                                            <p:cond delay="0"/>
                                          </p:stCondLst>
                                        </p:cTn>
                                        <p:tgtEl>
                                          <p:spTgt spid="76804"/>
                                        </p:tgtEl>
                                        <p:attrNameLst>
                                          <p:attrName>style.visibility</p:attrName>
                                        </p:attrNameLst>
                                      </p:cBhvr>
                                      <p:to>
                                        <p:strVal val="visible"/>
                                      </p:to>
                                    </p:set>
                                    <p:animEffect transition="in" filter="wipe(left)">
                                      <p:cBhvr>
                                        <p:cTn id="11" dur="75"/>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P spid="7680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dirty="0"/>
          </a:p>
        </p:txBody>
      </p:sp>
      <p:sp>
        <p:nvSpPr>
          <p:cNvPr id="39939" name="Rectangle 3"/>
          <p:cNvSpPr>
            <a:spLocks noChangeArrowheads="1"/>
          </p:cNvSpPr>
          <p:nvPr/>
        </p:nvSpPr>
        <p:spPr bwMode="auto">
          <a:xfrm>
            <a:off x="838200" y="685800"/>
            <a:ext cx="76200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4800" dirty="0">
                <a:solidFill>
                  <a:schemeClr val="bg1"/>
                </a:solidFill>
                <a:latin typeface="Placard Condensed"/>
              </a:rPr>
              <a:t>Please take time to view the exhibits in the Main Area and provide us your comments</a:t>
            </a:r>
          </a:p>
        </p:txBody>
      </p:sp>
      <p:sp>
        <p:nvSpPr>
          <p:cNvPr id="78852" name="Rectangle 4"/>
          <p:cNvSpPr>
            <a:spLocks noChangeArrowheads="1"/>
          </p:cNvSpPr>
          <p:nvPr/>
        </p:nvSpPr>
        <p:spPr bwMode="auto">
          <a:xfrm>
            <a:off x="841375" y="4495800"/>
            <a:ext cx="7464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4800" dirty="0">
                <a:solidFill>
                  <a:schemeClr val="bg1"/>
                </a:solidFill>
                <a:latin typeface="Placard Condensed"/>
              </a:rPr>
              <a:t>Next show will begin </a:t>
            </a:r>
            <a:br>
              <a:rPr lang="en-US" sz="4800" dirty="0">
                <a:solidFill>
                  <a:schemeClr val="bg1"/>
                </a:solidFill>
                <a:latin typeface="Placard Condensed"/>
              </a:rPr>
            </a:br>
            <a:r>
              <a:rPr lang="en-US" sz="4800" dirty="0">
                <a:solidFill>
                  <a:schemeClr val="bg1"/>
                </a:solidFill>
                <a:latin typeface="Placard Condensed"/>
              </a:rPr>
              <a:t>in  </a:t>
            </a:r>
            <a:r>
              <a:rPr lang="en-US" sz="4800" dirty="0">
                <a:solidFill>
                  <a:srgbClr val="FFFF00"/>
                </a:solidFill>
                <a:latin typeface="Placard Condensed"/>
              </a:rPr>
              <a:t>1</a:t>
            </a:r>
            <a:r>
              <a:rPr lang="en-US" sz="4800" dirty="0">
                <a:solidFill>
                  <a:schemeClr val="bg1"/>
                </a:solidFill>
                <a:latin typeface="Placard Condensed"/>
              </a:rPr>
              <a:t>  minute</a:t>
            </a:r>
          </a:p>
        </p:txBody>
      </p:sp>
    </p:spTree>
    <p:extLst>
      <p:ext uri="{BB962C8B-B14F-4D97-AF65-F5344CB8AC3E}">
        <p14:creationId xmlns:p14="http://schemas.microsoft.com/office/powerpoint/2010/main" val="4066875314"/>
      </p:ext>
    </p:extLst>
  </p:cSld>
  <p:clrMapOvr>
    <a:masterClrMapping/>
  </p:clrMapOvr>
  <mc:AlternateContent xmlns:mc="http://schemas.openxmlformats.org/markup-compatibility/2006" xmlns:p14="http://schemas.microsoft.com/office/powerpoint/2010/main">
    <mc:Choice Requires="p14">
      <p:transition spd="med" p14:dur="700" advClick="0" advTm="45000">
        <p:fade/>
      </p:transition>
    </mc:Choice>
    <mc:Fallback xmlns="">
      <p:transition spd="med" advClick="0" advTm="4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iterate type="lt">
                                    <p:tmPct val="100000"/>
                                  </p:iterate>
                                  <p:childTnLst>
                                    <p:set>
                                      <p:cBhvr>
                                        <p:cTn id="6" dur="1" fill="hold">
                                          <p:stCondLst>
                                            <p:cond delay="0"/>
                                          </p:stCondLst>
                                        </p:cTn>
                                        <p:tgtEl>
                                          <p:spTgt spid="78852"/>
                                        </p:tgtEl>
                                        <p:attrNameLst>
                                          <p:attrName>style.visibility</p:attrName>
                                        </p:attrNameLst>
                                      </p:cBhvr>
                                      <p:to>
                                        <p:strVal val="visible"/>
                                      </p:to>
                                    </p:set>
                                    <p:animEffect transition="in" filter="wipe(left)">
                                      <p:cBhvr>
                                        <p:cTn id="7" dur="75"/>
                                        <p:tgtEl>
                                          <p:spTgt spid="7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dirty="0"/>
          </a:p>
        </p:txBody>
      </p:sp>
      <p:sp>
        <p:nvSpPr>
          <p:cNvPr id="40963" name="Rectangle 3"/>
          <p:cNvSpPr>
            <a:spLocks noChangeArrowheads="1"/>
          </p:cNvSpPr>
          <p:nvPr/>
        </p:nvSpPr>
        <p:spPr bwMode="auto">
          <a:xfrm>
            <a:off x="838200" y="685800"/>
            <a:ext cx="76200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4800" dirty="0">
                <a:solidFill>
                  <a:schemeClr val="bg1"/>
                </a:solidFill>
                <a:latin typeface="Placard Condensed"/>
              </a:rPr>
              <a:t>Please take time to view the exhibits in the Main Area and provide us your comments</a:t>
            </a:r>
          </a:p>
        </p:txBody>
      </p:sp>
      <p:sp>
        <p:nvSpPr>
          <p:cNvPr id="40964" name="Rectangle 4"/>
          <p:cNvSpPr>
            <a:spLocks noChangeArrowheads="1"/>
          </p:cNvSpPr>
          <p:nvPr/>
        </p:nvSpPr>
        <p:spPr bwMode="auto">
          <a:xfrm>
            <a:off x="841375" y="4495800"/>
            <a:ext cx="7464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4800" dirty="0">
                <a:solidFill>
                  <a:schemeClr val="bg1"/>
                </a:solidFill>
                <a:latin typeface="Placard Condensed"/>
              </a:rPr>
              <a:t>Next show will begin </a:t>
            </a:r>
            <a:br>
              <a:rPr lang="en-US" sz="4800" dirty="0">
                <a:solidFill>
                  <a:schemeClr val="bg1"/>
                </a:solidFill>
                <a:latin typeface="Placard Condensed"/>
              </a:rPr>
            </a:br>
            <a:r>
              <a:rPr lang="en-US" sz="4800" dirty="0">
                <a:solidFill>
                  <a:schemeClr val="bg1"/>
                </a:solidFill>
                <a:latin typeface="Placard Condensed"/>
              </a:rPr>
              <a:t>in  </a:t>
            </a:r>
            <a:r>
              <a:rPr lang="en-US" sz="4800" dirty="0">
                <a:solidFill>
                  <a:srgbClr val="FFFF00"/>
                </a:solidFill>
                <a:latin typeface="Placard Condensed"/>
              </a:rPr>
              <a:t>10</a:t>
            </a:r>
            <a:r>
              <a:rPr lang="en-US" sz="4800" dirty="0">
                <a:solidFill>
                  <a:schemeClr val="bg1"/>
                </a:solidFill>
                <a:latin typeface="Placard Condensed"/>
              </a:rPr>
              <a:t>  seconds</a:t>
            </a:r>
          </a:p>
        </p:txBody>
      </p:sp>
    </p:spTree>
    <p:extLst>
      <p:ext uri="{BB962C8B-B14F-4D97-AF65-F5344CB8AC3E}">
        <p14:creationId xmlns:p14="http://schemas.microsoft.com/office/powerpoint/2010/main" val="11020107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hlinkClick r:id="" action="ppaction://hlinkshowjump?jump=firstslide"/>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dirty="0"/>
          </a:p>
        </p:txBody>
      </p:sp>
      <p:sp>
        <p:nvSpPr>
          <p:cNvPr id="41987" name="Rectangle 3"/>
          <p:cNvSpPr>
            <a:spLocks noChangeArrowheads="1"/>
          </p:cNvSpPr>
          <p:nvPr/>
        </p:nvSpPr>
        <p:spPr bwMode="auto">
          <a:xfrm>
            <a:off x="838200" y="685800"/>
            <a:ext cx="76200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4800" dirty="0">
                <a:solidFill>
                  <a:schemeClr val="bg1"/>
                </a:solidFill>
                <a:latin typeface="Placard Condensed"/>
              </a:rPr>
              <a:t>Please take time to view the exhibits in the Main Area and provide us your comments</a:t>
            </a:r>
          </a:p>
        </p:txBody>
      </p:sp>
      <p:sp>
        <p:nvSpPr>
          <p:cNvPr id="41988" name="Rectangle 4"/>
          <p:cNvSpPr>
            <a:spLocks noChangeArrowheads="1"/>
          </p:cNvSpPr>
          <p:nvPr/>
        </p:nvSpPr>
        <p:spPr bwMode="auto">
          <a:xfrm>
            <a:off x="841375" y="4495800"/>
            <a:ext cx="7464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4800" dirty="0">
                <a:solidFill>
                  <a:schemeClr val="bg1"/>
                </a:solidFill>
                <a:latin typeface="Placard Condensed"/>
              </a:rPr>
              <a:t>Next show will begin </a:t>
            </a:r>
            <a:br>
              <a:rPr lang="en-US" sz="4800" dirty="0">
                <a:solidFill>
                  <a:schemeClr val="bg1"/>
                </a:solidFill>
                <a:latin typeface="Placard Condensed"/>
              </a:rPr>
            </a:br>
            <a:r>
              <a:rPr lang="en-US" sz="4800" dirty="0">
                <a:solidFill>
                  <a:schemeClr val="bg1"/>
                </a:solidFill>
                <a:latin typeface="Placard Condensed"/>
              </a:rPr>
              <a:t>in  </a:t>
            </a:r>
            <a:r>
              <a:rPr lang="en-US" sz="4800" dirty="0">
                <a:solidFill>
                  <a:srgbClr val="FFFF00"/>
                </a:solidFill>
                <a:latin typeface="Placard Condensed"/>
              </a:rPr>
              <a:t>5</a:t>
            </a:r>
            <a:r>
              <a:rPr lang="en-US" sz="4800" dirty="0">
                <a:solidFill>
                  <a:schemeClr val="bg1"/>
                </a:solidFill>
                <a:latin typeface="Placard Condensed"/>
              </a:rPr>
              <a:t>  seconds</a:t>
            </a:r>
          </a:p>
        </p:txBody>
      </p:sp>
    </p:spTree>
    <p:extLst>
      <p:ext uri="{BB962C8B-B14F-4D97-AF65-F5344CB8AC3E}">
        <p14:creationId xmlns:p14="http://schemas.microsoft.com/office/powerpoint/2010/main" val="384708937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914400"/>
          </a:xfrm>
        </p:spPr>
        <p:txBody>
          <a:bodyPr>
            <a:normAutofit/>
          </a:bodyPr>
          <a:lstStyle/>
          <a:p>
            <a:pPr algn="r"/>
            <a:r>
              <a:rPr lang="en-US" sz="3200" b="1" dirty="0" smtClean="0">
                <a:solidFill>
                  <a:schemeClr val="bg1">
                    <a:lumMod val="95000"/>
                  </a:schemeClr>
                </a:solidFill>
              </a:rPr>
              <a:t>Project Location Map</a:t>
            </a:r>
            <a:endParaRPr lang="en-US" sz="3200" b="1" dirty="0">
              <a:solidFill>
                <a:schemeClr val="bg1">
                  <a:lumMod val="95000"/>
                </a:schemeClr>
              </a:solidFill>
            </a:endParaRPr>
          </a:p>
        </p:txBody>
      </p:sp>
      <p:sp>
        <p:nvSpPr>
          <p:cNvPr id="5" name="Slide Number Placeholder 5"/>
          <p:cNvSpPr>
            <a:spLocks noGrp="1"/>
          </p:cNvSpPr>
          <p:nvPr>
            <p:ph type="sldNum" sz="quarter" idx="4294967295"/>
          </p:nvPr>
        </p:nvSpPr>
        <p:spPr>
          <a:xfrm>
            <a:off x="8763000" y="6492875"/>
            <a:ext cx="30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3</a:t>
            </a:fld>
            <a:endParaRPr lang="en-US" dirty="0"/>
          </a:p>
        </p:txBody>
      </p:sp>
      <p:pic>
        <p:nvPicPr>
          <p:cNvPr id="1026" name="Picture 2" descr="\\Vswes-fs\data\PROJECT\5167733_001\_PD&amp;E FileCabinet\_BaseReportInfo\Report_Template_with_Folders\Figures\Fig 1-2 GNT Gap Study Location Map Rev. 10-9-1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39" t="9798" r="3334" b="13356"/>
          <a:stretch/>
        </p:blipFill>
        <p:spPr bwMode="auto">
          <a:xfrm>
            <a:off x="457200" y="1237673"/>
            <a:ext cx="8255722" cy="52879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ular Callout 6"/>
          <p:cNvSpPr/>
          <p:nvPr/>
        </p:nvSpPr>
        <p:spPr>
          <a:xfrm>
            <a:off x="856556" y="4269984"/>
            <a:ext cx="984885" cy="262710"/>
          </a:xfrm>
          <a:custGeom>
            <a:avLst/>
            <a:gdLst>
              <a:gd name="connsiteX0" fmla="*/ 0 w 984885"/>
              <a:gd name="connsiteY0" fmla="*/ 0 h 262710"/>
              <a:gd name="connsiteX1" fmla="*/ 574516 w 984885"/>
              <a:gd name="connsiteY1" fmla="*/ 0 h 262710"/>
              <a:gd name="connsiteX2" fmla="*/ 574516 w 984885"/>
              <a:gd name="connsiteY2" fmla="*/ 0 h 262710"/>
              <a:gd name="connsiteX3" fmla="*/ 820738 w 984885"/>
              <a:gd name="connsiteY3" fmla="*/ 0 h 262710"/>
              <a:gd name="connsiteX4" fmla="*/ 984885 w 984885"/>
              <a:gd name="connsiteY4" fmla="*/ 0 h 262710"/>
              <a:gd name="connsiteX5" fmla="*/ 984885 w 984885"/>
              <a:gd name="connsiteY5" fmla="*/ 153248 h 262710"/>
              <a:gd name="connsiteX6" fmla="*/ 984885 w 984885"/>
              <a:gd name="connsiteY6" fmla="*/ 153248 h 262710"/>
              <a:gd name="connsiteX7" fmla="*/ 984885 w 984885"/>
              <a:gd name="connsiteY7" fmla="*/ 218925 h 262710"/>
              <a:gd name="connsiteX8" fmla="*/ 984885 w 984885"/>
              <a:gd name="connsiteY8" fmla="*/ 262710 h 262710"/>
              <a:gd name="connsiteX9" fmla="*/ 820738 w 984885"/>
              <a:gd name="connsiteY9" fmla="*/ 262710 h 262710"/>
              <a:gd name="connsiteX10" fmla="*/ 826092 w 984885"/>
              <a:gd name="connsiteY10" fmla="*/ 663931 h 262710"/>
              <a:gd name="connsiteX11" fmla="*/ 574516 w 984885"/>
              <a:gd name="connsiteY11" fmla="*/ 262710 h 262710"/>
              <a:gd name="connsiteX12" fmla="*/ 0 w 984885"/>
              <a:gd name="connsiteY12" fmla="*/ 262710 h 262710"/>
              <a:gd name="connsiteX13" fmla="*/ 0 w 984885"/>
              <a:gd name="connsiteY13" fmla="*/ 218925 h 262710"/>
              <a:gd name="connsiteX14" fmla="*/ 0 w 984885"/>
              <a:gd name="connsiteY14" fmla="*/ 153248 h 262710"/>
              <a:gd name="connsiteX15" fmla="*/ 0 w 984885"/>
              <a:gd name="connsiteY15" fmla="*/ 153248 h 262710"/>
              <a:gd name="connsiteX16" fmla="*/ 0 w 984885"/>
              <a:gd name="connsiteY16" fmla="*/ 0 h 262710"/>
              <a:gd name="connsiteX0" fmla="*/ 0 w 984885"/>
              <a:gd name="connsiteY0" fmla="*/ 0 h 262710"/>
              <a:gd name="connsiteX1" fmla="*/ 574516 w 984885"/>
              <a:gd name="connsiteY1" fmla="*/ 0 h 262710"/>
              <a:gd name="connsiteX2" fmla="*/ 574516 w 984885"/>
              <a:gd name="connsiteY2" fmla="*/ 0 h 262710"/>
              <a:gd name="connsiteX3" fmla="*/ 820738 w 984885"/>
              <a:gd name="connsiteY3" fmla="*/ 0 h 262710"/>
              <a:gd name="connsiteX4" fmla="*/ 984885 w 984885"/>
              <a:gd name="connsiteY4" fmla="*/ 0 h 262710"/>
              <a:gd name="connsiteX5" fmla="*/ 984885 w 984885"/>
              <a:gd name="connsiteY5" fmla="*/ 153248 h 262710"/>
              <a:gd name="connsiteX6" fmla="*/ 984885 w 984885"/>
              <a:gd name="connsiteY6" fmla="*/ 153248 h 262710"/>
              <a:gd name="connsiteX7" fmla="*/ 984885 w 984885"/>
              <a:gd name="connsiteY7" fmla="*/ 218925 h 262710"/>
              <a:gd name="connsiteX8" fmla="*/ 984885 w 984885"/>
              <a:gd name="connsiteY8" fmla="*/ 262710 h 262710"/>
              <a:gd name="connsiteX9" fmla="*/ 820738 w 984885"/>
              <a:gd name="connsiteY9" fmla="*/ 262710 h 262710"/>
              <a:gd name="connsiteX10" fmla="*/ 574516 w 984885"/>
              <a:gd name="connsiteY10" fmla="*/ 262710 h 262710"/>
              <a:gd name="connsiteX11" fmla="*/ 0 w 984885"/>
              <a:gd name="connsiteY11" fmla="*/ 262710 h 262710"/>
              <a:gd name="connsiteX12" fmla="*/ 0 w 984885"/>
              <a:gd name="connsiteY12" fmla="*/ 218925 h 262710"/>
              <a:gd name="connsiteX13" fmla="*/ 0 w 984885"/>
              <a:gd name="connsiteY13" fmla="*/ 153248 h 262710"/>
              <a:gd name="connsiteX14" fmla="*/ 0 w 984885"/>
              <a:gd name="connsiteY14" fmla="*/ 153248 h 262710"/>
              <a:gd name="connsiteX15" fmla="*/ 0 w 984885"/>
              <a:gd name="connsiteY15" fmla="*/ 0 h 26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4885" h="262710">
                <a:moveTo>
                  <a:pt x="0" y="0"/>
                </a:moveTo>
                <a:lnTo>
                  <a:pt x="574516" y="0"/>
                </a:lnTo>
                <a:lnTo>
                  <a:pt x="574516" y="0"/>
                </a:lnTo>
                <a:lnTo>
                  <a:pt x="820738" y="0"/>
                </a:lnTo>
                <a:lnTo>
                  <a:pt x="984885" y="0"/>
                </a:lnTo>
                <a:lnTo>
                  <a:pt x="984885" y="153248"/>
                </a:lnTo>
                <a:lnTo>
                  <a:pt x="984885" y="153248"/>
                </a:lnTo>
                <a:lnTo>
                  <a:pt x="984885" y="218925"/>
                </a:lnTo>
                <a:lnTo>
                  <a:pt x="984885" y="262710"/>
                </a:lnTo>
                <a:lnTo>
                  <a:pt x="820738" y="262710"/>
                </a:lnTo>
                <a:lnTo>
                  <a:pt x="574516" y="262710"/>
                </a:lnTo>
                <a:lnTo>
                  <a:pt x="0" y="262710"/>
                </a:lnTo>
                <a:lnTo>
                  <a:pt x="0" y="218925"/>
                </a:lnTo>
                <a:lnTo>
                  <a:pt x="0" y="153248"/>
                </a:lnTo>
                <a:lnTo>
                  <a:pt x="0" y="153248"/>
                </a:lnTo>
                <a:lnTo>
                  <a:pt x="0"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effectLst/>
              </a:rPr>
              <a:t>Begin </a:t>
            </a:r>
            <a:r>
              <a:rPr lang="en-US" sz="1200" b="1" dirty="0" smtClean="0">
                <a:effectLst/>
              </a:rPr>
              <a:t>Project</a:t>
            </a:r>
            <a:endParaRPr lang="en-US" sz="1200" b="1" dirty="0">
              <a:effectLst/>
            </a:endParaRPr>
          </a:p>
        </p:txBody>
      </p:sp>
      <p:sp>
        <p:nvSpPr>
          <p:cNvPr id="8" name="Rectangular Callout 6"/>
          <p:cNvSpPr/>
          <p:nvPr/>
        </p:nvSpPr>
        <p:spPr>
          <a:xfrm>
            <a:off x="4383404" y="4456155"/>
            <a:ext cx="984885" cy="262710"/>
          </a:xfrm>
          <a:custGeom>
            <a:avLst/>
            <a:gdLst>
              <a:gd name="connsiteX0" fmla="*/ 0 w 984885"/>
              <a:gd name="connsiteY0" fmla="*/ 0 h 262710"/>
              <a:gd name="connsiteX1" fmla="*/ 574516 w 984885"/>
              <a:gd name="connsiteY1" fmla="*/ 0 h 262710"/>
              <a:gd name="connsiteX2" fmla="*/ 574516 w 984885"/>
              <a:gd name="connsiteY2" fmla="*/ 0 h 262710"/>
              <a:gd name="connsiteX3" fmla="*/ 820738 w 984885"/>
              <a:gd name="connsiteY3" fmla="*/ 0 h 262710"/>
              <a:gd name="connsiteX4" fmla="*/ 984885 w 984885"/>
              <a:gd name="connsiteY4" fmla="*/ 0 h 262710"/>
              <a:gd name="connsiteX5" fmla="*/ 984885 w 984885"/>
              <a:gd name="connsiteY5" fmla="*/ 153248 h 262710"/>
              <a:gd name="connsiteX6" fmla="*/ 984885 w 984885"/>
              <a:gd name="connsiteY6" fmla="*/ 153248 h 262710"/>
              <a:gd name="connsiteX7" fmla="*/ 984885 w 984885"/>
              <a:gd name="connsiteY7" fmla="*/ 218925 h 262710"/>
              <a:gd name="connsiteX8" fmla="*/ 984885 w 984885"/>
              <a:gd name="connsiteY8" fmla="*/ 262710 h 262710"/>
              <a:gd name="connsiteX9" fmla="*/ 820738 w 984885"/>
              <a:gd name="connsiteY9" fmla="*/ 262710 h 262710"/>
              <a:gd name="connsiteX10" fmla="*/ 826092 w 984885"/>
              <a:gd name="connsiteY10" fmla="*/ 663931 h 262710"/>
              <a:gd name="connsiteX11" fmla="*/ 574516 w 984885"/>
              <a:gd name="connsiteY11" fmla="*/ 262710 h 262710"/>
              <a:gd name="connsiteX12" fmla="*/ 0 w 984885"/>
              <a:gd name="connsiteY12" fmla="*/ 262710 h 262710"/>
              <a:gd name="connsiteX13" fmla="*/ 0 w 984885"/>
              <a:gd name="connsiteY13" fmla="*/ 218925 h 262710"/>
              <a:gd name="connsiteX14" fmla="*/ 0 w 984885"/>
              <a:gd name="connsiteY14" fmla="*/ 153248 h 262710"/>
              <a:gd name="connsiteX15" fmla="*/ 0 w 984885"/>
              <a:gd name="connsiteY15" fmla="*/ 153248 h 262710"/>
              <a:gd name="connsiteX16" fmla="*/ 0 w 984885"/>
              <a:gd name="connsiteY16" fmla="*/ 0 h 262710"/>
              <a:gd name="connsiteX0" fmla="*/ 0 w 984885"/>
              <a:gd name="connsiteY0" fmla="*/ 0 h 262710"/>
              <a:gd name="connsiteX1" fmla="*/ 574516 w 984885"/>
              <a:gd name="connsiteY1" fmla="*/ 0 h 262710"/>
              <a:gd name="connsiteX2" fmla="*/ 574516 w 984885"/>
              <a:gd name="connsiteY2" fmla="*/ 0 h 262710"/>
              <a:gd name="connsiteX3" fmla="*/ 820738 w 984885"/>
              <a:gd name="connsiteY3" fmla="*/ 0 h 262710"/>
              <a:gd name="connsiteX4" fmla="*/ 984885 w 984885"/>
              <a:gd name="connsiteY4" fmla="*/ 0 h 262710"/>
              <a:gd name="connsiteX5" fmla="*/ 984885 w 984885"/>
              <a:gd name="connsiteY5" fmla="*/ 153248 h 262710"/>
              <a:gd name="connsiteX6" fmla="*/ 984885 w 984885"/>
              <a:gd name="connsiteY6" fmla="*/ 153248 h 262710"/>
              <a:gd name="connsiteX7" fmla="*/ 984885 w 984885"/>
              <a:gd name="connsiteY7" fmla="*/ 218925 h 262710"/>
              <a:gd name="connsiteX8" fmla="*/ 984885 w 984885"/>
              <a:gd name="connsiteY8" fmla="*/ 262710 h 262710"/>
              <a:gd name="connsiteX9" fmla="*/ 820738 w 984885"/>
              <a:gd name="connsiteY9" fmla="*/ 262710 h 262710"/>
              <a:gd name="connsiteX10" fmla="*/ 574516 w 984885"/>
              <a:gd name="connsiteY10" fmla="*/ 262710 h 262710"/>
              <a:gd name="connsiteX11" fmla="*/ 0 w 984885"/>
              <a:gd name="connsiteY11" fmla="*/ 262710 h 262710"/>
              <a:gd name="connsiteX12" fmla="*/ 0 w 984885"/>
              <a:gd name="connsiteY12" fmla="*/ 218925 h 262710"/>
              <a:gd name="connsiteX13" fmla="*/ 0 w 984885"/>
              <a:gd name="connsiteY13" fmla="*/ 153248 h 262710"/>
              <a:gd name="connsiteX14" fmla="*/ 0 w 984885"/>
              <a:gd name="connsiteY14" fmla="*/ 153248 h 262710"/>
              <a:gd name="connsiteX15" fmla="*/ 0 w 984885"/>
              <a:gd name="connsiteY15" fmla="*/ 0 h 26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4885" h="262710">
                <a:moveTo>
                  <a:pt x="0" y="0"/>
                </a:moveTo>
                <a:lnTo>
                  <a:pt x="574516" y="0"/>
                </a:lnTo>
                <a:lnTo>
                  <a:pt x="574516" y="0"/>
                </a:lnTo>
                <a:lnTo>
                  <a:pt x="820738" y="0"/>
                </a:lnTo>
                <a:lnTo>
                  <a:pt x="984885" y="0"/>
                </a:lnTo>
                <a:lnTo>
                  <a:pt x="984885" y="153248"/>
                </a:lnTo>
                <a:lnTo>
                  <a:pt x="984885" y="153248"/>
                </a:lnTo>
                <a:lnTo>
                  <a:pt x="984885" y="218925"/>
                </a:lnTo>
                <a:lnTo>
                  <a:pt x="984885" y="262710"/>
                </a:lnTo>
                <a:lnTo>
                  <a:pt x="820738" y="262710"/>
                </a:lnTo>
                <a:lnTo>
                  <a:pt x="574516" y="262710"/>
                </a:lnTo>
                <a:lnTo>
                  <a:pt x="0" y="262710"/>
                </a:lnTo>
                <a:lnTo>
                  <a:pt x="0" y="218925"/>
                </a:lnTo>
                <a:lnTo>
                  <a:pt x="0" y="153248"/>
                </a:lnTo>
                <a:lnTo>
                  <a:pt x="0" y="153248"/>
                </a:lnTo>
                <a:lnTo>
                  <a:pt x="0"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effectLst/>
              </a:rPr>
              <a:t>End Project</a:t>
            </a:r>
            <a:endParaRPr lang="en-US" sz="1200" b="1" dirty="0">
              <a:effectLst/>
            </a:endParaRPr>
          </a:p>
        </p:txBody>
      </p:sp>
      <p:sp>
        <p:nvSpPr>
          <p:cNvPr id="14" name="Freeform 13"/>
          <p:cNvSpPr/>
          <p:nvPr/>
        </p:nvSpPr>
        <p:spPr>
          <a:xfrm>
            <a:off x="3313091" y="3303814"/>
            <a:ext cx="577871" cy="732148"/>
          </a:xfrm>
          <a:custGeom>
            <a:avLst/>
            <a:gdLst>
              <a:gd name="connsiteX0" fmla="*/ 0 w 582548"/>
              <a:gd name="connsiteY0" fmla="*/ 0 h 714472"/>
              <a:gd name="connsiteX1" fmla="*/ 138113 w 582548"/>
              <a:gd name="connsiteY1" fmla="*/ 381000 h 714472"/>
              <a:gd name="connsiteX2" fmla="*/ 119063 w 582548"/>
              <a:gd name="connsiteY2" fmla="*/ 642938 h 714472"/>
              <a:gd name="connsiteX3" fmla="*/ 204788 w 582548"/>
              <a:gd name="connsiteY3" fmla="*/ 714375 h 714472"/>
              <a:gd name="connsiteX4" fmla="*/ 376238 w 582548"/>
              <a:gd name="connsiteY4" fmla="*/ 633413 h 714472"/>
              <a:gd name="connsiteX5" fmla="*/ 566738 w 582548"/>
              <a:gd name="connsiteY5" fmla="*/ 604838 h 714472"/>
              <a:gd name="connsiteX6" fmla="*/ 571500 w 582548"/>
              <a:gd name="connsiteY6" fmla="*/ 614363 h 714472"/>
              <a:gd name="connsiteX7" fmla="*/ 571500 w 582548"/>
              <a:gd name="connsiteY7" fmla="*/ 614363 h 714472"/>
              <a:gd name="connsiteX8" fmla="*/ 571500 w 582548"/>
              <a:gd name="connsiteY8" fmla="*/ 614363 h 714472"/>
              <a:gd name="connsiteX9" fmla="*/ 552450 w 582548"/>
              <a:gd name="connsiteY9" fmla="*/ 604838 h 714472"/>
              <a:gd name="connsiteX0" fmla="*/ 0 w 582548"/>
              <a:gd name="connsiteY0" fmla="*/ 0 h 714472"/>
              <a:gd name="connsiteX1" fmla="*/ 68332 w 582548"/>
              <a:gd name="connsiteY1" fmla="*/ 167309 h 714472"/>
              <a:gd name="connsiteX2" fmla="*/ 138113 w 582548"/>
              <a:gd name="connsiteY2" fmla="*/ 381000 h 714472"/>
              <a:gd name="connsiteX3" fmla="*/ 119063 w 582548"/>
              <a:gd name="connsiteY3" fmla="*/ 642938 h 714472"/>
              <a:gd name="connsiteX4" fmla="*/ 204788 w 582548"/>
              <a:gd name="connsiteY4" fmla="*/ 714375 h 714472"/>
              <a:gd name="connsiteX5" fmla="*/ 376238 w 582548"/>
              <a:gd name="connsiteY5" fmla="*/ 633413 h 714472"/>
              <a:gd name="connsiteX6" fmla="*/ 566738 w 582548"/>
              <a:gd name="connsiteY6" fmla="*/ 604838 h 714472"/>
              <a:gd name="connsiteX7" fmla="*/ 571500 w 582548"/>
              <a:gd name="connsiteY7" fmla="*/ 614363 h 714472"/>
              <a:gd name="connsiteX8" fmla="*/ 571500 w 582548"/>
              <a:gd name="connsiteY8" fmla="*/ 614363 h 714472"/>
              <a:gd name="connsiteX9" fmla="*/ 571500 w 582548"/>
              <a:gd name="connsiteY9" fmla="*/ 614363 h 714472"/>
              <a:gd name="connsiteX10" fmla="*/ 552450 w 582548"/>
              <a:gd name="connsiteY10" fmla="*/ 604838 h 714472"/>
              <a:gd name="connsiteX0" fmla="*/ 17770 w 600318"/>
              <a:gd name="connsiteY0" fmla="*/ 0 h 714472"/>
              <a:gd name="connsiteX1" fmla="*/ 6589 w 600318"/>
              <a:gd name="connsiteY1" fmla="*/ 217004 h 714472"/>
              <a:gd name="connsiteX2" fmla="*/ 155883 w 600318"/>
              <a:gd name="connsiteY2" fmla="*/ 381000 h 714472"/>
              <a:gd name="connsiteX3" fmla="*/ 136833 w 600318"/>
              <a:gd name="connsiteY3" fmla="*/ 642938 h 714472"/>
              <a:gd name="connsiteX4" fmla="*/ 222558 w 600318"/>
              <a:gd name="connsiteY4" fmla="*/ 714375 h 714472"/>
              <a:gd name="connsiteX5" fmla="*/ 394008 w 600318"/>
              <a:gd name="connsiteY5" fmla="*/ 633413 h 714472"/>
              <a:gd name="connsiteX6" fmla="*/ 584508 w 600318"/>
              <a:gd name="connsiteY6" fmla="*/ 604838 h 714472"/>
              <a:gd name="connsiteX7" fmla="*/ 589270 w 600318"/>
              <a:gd name="connsiteY7" fmla="*/ 614363 h 714472"/>
              <a:gd name="connsiteX8" fmla="*/ 589270 w 600318"/>
              <a:gd name="connsiteY8" fmla="*/ 614363 h 714472"/>
              <a:gd name="connsiteX9" fmla="*/ 589270 w 600318"/>
              <a:gd name="connsiteY9" fmla="*/ 614363 h 714472"/>
              <a:gd name="connsiteX10" fmla="*/ 570220 w 600318"/>
              <a:gd name="connsiteY10" fmla="*/ 604838 h 714472"/>
              <a:gd name="connsiteX0" fmla="*/ 17770 w 600318"/>
              <a:gd name="connsiteY0" fmla="*/ 0 h 714472"/>
              <a:gd name="connsiteX1" fmla="*/ 6589 w 600318"/>
              <a:gd name="connsiteY1" fmla="*/ 217004 h 714472"/>
              <a:gd name="connsiteX2" fmla="*/ 155883 w 600318"/>
              <a:gd name="connsiteY2" fmla="*/ 381000 h 714472"/>
              <a:gd name="connsiteX3" fmla="*/ 136833 w 600318"/>
              <a:gd name="connsiteY3" fmla="*/ 642938 h 714472"/>
              <a:gd name="connsiteX4" fmla="*/ 222558 w 600318"/>
              <a:gd name="connsiteY4" fmla="*/ 714375 h 714472"/>
              <a:gd name="connsiteX5" fmla="*/ 394008 w 600318"/>
              <a:gd name="connsiteY5" fmla="*/ 633413 h 714472"/>
              <a:gd name="connsiteX6" fmla="*/ 584508 w 600318"/>
              <a:gd name="connsiteY6" fmla="*/ 604838 h 714472"/>
              <a:gd name="connsiteX7" fmla="*/ 589270 w 600318"/>
              <a:gd name="connsiteY7" fmla="*/ 614363 h 714472"/>
              <a:gd name="connsiteX8" fmla="*/ 589270 w 600318"/>
              <a:gd name="connsiteY8" fmla="*/ 614363 h 714472"/>
              <a:gd name="connsiteX9" fmla="*/ 589270 w 600318"/>
              <a:gd name="connsiteY9" fmla="*/ 614363 h 714472"/>
              <a:gd name="connsiteX10" fmla="*/ 570220 w 600318"/>
              <a:gd name="connsiteY10" fmla="*/ 604838 h 714472"/>
              <a:gd name="connsiteX0" fmla="*/ 17770 w 600318"/>
              <a:gd name="connsiteY0" fmla="*/ 0 h 714472"/>
              <a:gd name="connsiteX1" fmla="*/ 6589 w 600318"/>
              <a:gd name="connsiteY1" fmla="*/ 217004 h 714472"/>
              <a:gd name="connsiteX2" fmla="*/ 155883 w 600318"/>
              <a:gd name="connsiteY2" fmla="*/ 381000 h 714472"/>
              <a:gd name="connsiteX3" fmla="*/ 136833 w 600318"/>
              <a:gd name="connsiteY3" fmla="*/ 642938 h 714472"/>
              <a:gd name="connsiteX4" fmla="*/ 222558 w 600318"/>
              <a:gd name="connsiteY4" fmla="*/ 714375 h 714472"/>
              <a:gd name="connsiteX5" fmla="*/ 394008 w 600318"/>
              <a:gd name="connsiteY5" fmla="*/ 633413 h 714472"/>
              <a:gd name="connsiteX6" fmla="*/ 584508 w 600318"/>
              <a:gd name="connsiteY6" fmla="*/ 604838 h 714472"/>
              <a:gd name="connsiteX7" fmla="*/ 589270 w 600318"/>
              <a:gd name="connsiteY7" fmla="*/ 614363 h 714472"/>
              <a:gd name="connsiteX8" fmla="*/ 589270 w 600318"/>
              <a:gd name="connsiteY8" fmla="*/ 614363 h 714472"/>
              <a:gd name="connsiteX9" fmla="*/ 589270 w 600318"/>
              <a:gd name="connsiteY9" fmla="*/ 614363 h 714472"/>
              <a:gd name="connsiteX10" fmla="*/ 570220 w 600318"/>
              <a:gd name="connsiteY10" fmla="*/ 604838 h 714472"/>
              <a:gd name="connsiteX0" fmla="*/ 15364 w 600634"/>
              <a:gd name="connsiteY0" fmla="*/ 0 h 725357"/>
              <a:gd name="connsiteX1" fmla="*/ 6905 w 600634"/>
              <a:gd name="connsiteY1" fmla="*/ 227889 h 725357"/>
              <a:gd name="connsiteX2" fmla="*/ 156199 w 600634"/>
              <a:gd name="connsiteY2" fmla="*/ 391885 h 725357"/>
              <a:gd name="connsiteX3" fmla="*/ 137149 w 600634"/>
              <a:gd name="connsiteY3" fmla="*/ 653823 h 725357"/>
              <a:gd name="connsiteX4" fmla="*/ 222874 w 600634"/>
              <a:gd name="connsiteY4" fmla="*/ 725260 h 725357"/>
              <a:gd name="connsiteX5" fmla="*/ 394324 w 600634"/>
              <a:gd name="connsiteY5" fmla="*/ 644298 h 725357"/>
              <a:gd name="connsiteX6" fmla="*/ 584824 w 600634"/>
              <a:gd name="connsiteY6" fmla="*/ 615723 h 725357"/>
              <a:gd name="connsiteX7" fmla="*/ 589586 w 600634"/>
              <a:gd name="connsiteY7" fmla="*/ 625248 h 725357"/>
              <a:gd name="connsiteX8" fmla="*/ 589586 w 600634"/>
              <a:gd name="connsiteY8" fmla="*/ 625248 h 725357"/>
              <a:gd name="connsiteX9" fmla="*/ 589586 w 600634"/>
              <a:gd name="connsiteY9" fmla="*/ 625248 h 725357"/>
              <a:gd name="connsiteX10" fmla="*/ 570536 w 600634"/>
              <a:gd name="connsiteY10" fmla="*/ 615723 h 725357"/>
              <a:gd name="connsiteX0" fmla="*/ 15364 w 600634"/>
              <a:gd name="connsiteY0" fmla="*/ 0 h 725357"/>
              <a:gd name="connsiteX1" fmla="*/ 6905 w 600634"/>
              <a:gd name="connsiteY1" fmla="*/ 227889 h 725357"/>
              <a:gd name="connsiteX2" fmla="*/ 156199 w 600634"/>
              <a:gd name="connsiteY2" fmla="*/ 391885 h 725357"/>
              <a:gd name="connsiteX3" fmla="*/ 137149 w 600634"/>
              <a:gd name="connsiteY3" fmla="*/ 653823 h 725357"/>
              <a:gd name="connsiteX4" fmla="*/ 222874 w 600634"/>
              <a:gd name="connsiteY4" fmla="*/ 725260 h 725357"/>
              <a:gd name="connsiteX5" fmla="*/ 394324 w 600634"/>
              <a:gd name="connsiteY5" fmla="*/ 644298 h 725357"/>
              <a:gd name="connsiteX6" fmla="*/ 584824 w 600634"/>
              <a:gd name="connsiteY6" fmla="*/ 615723 h 725357"/>
              <a:gd name="connsiteX7" fmla="*/ 589586 w 600634"/>
              <a:gd name="connsiteY7" fmla="*/ 625248 h 725357"/>
              <a:gd name="connsiteX8" fmla="*/ 589586 w 600634"/>
              <a:gd name="connsiteY8" fmla="*/ 625248 h 725357"/>
              <a:gd name="connsiteX9" fmla="*/ 589586 w 600634"/>
              <a:gd name="connsiteY9" fmla="*/ 625248 h 725357"/>
              <a:gd name="connsiteX10" fmla="*/ 570536 w 600634"/>
              <a:gd name="connsiteY10" fmla="*/ 615723 h 725357"/>
              <a:gd name="connsiteX0" fmla="*/ 10357 w 595627"/>
              <a:gd name="connsiteY0" fmla="*/ 0 h 725357"/>
              <a:gd name="connsiteX1" fmla="*/ 1898 w 595627"/>
              <a:gd name="connsiteY1" fmla="*/ 227889 h 725357"/>
              <a:gd name="connsiteX2" fmla="*/ 151192 w 595627"/>
              <a:gd name="connsiteY2" fmla="*/ 391885 h 725357"/>
              <a:gd name="connsiteX3" fmla="*/ 132142 w 595627"/>
              <a:gd name="connsiteY3" fmla="*/ 653823 h 725357"/>
              <a:gd name="connsiteX4" fmla="*/ 217867 w 595627"/>
              <a:gd name="connsiteY4" fmla="*/ 725260 h 725357"/>
              <a:gd name="connsiteX5" fmla="*/ 389317 w 595627"/>
              <a:gd name="connsiteY5" fmla="*/ 644298 h 725357"/>
              <a:gd name="connsiteX6" fmla="*/ 579817 w 595627"/>
              <a:gd name="connsiteY6" fmla="*/ 615723 h 725357"/>
              <a:gd name="connsiteX7" fmla="*/ 584579 w 595627"/>
              <a:gd name="connsiteY7" fmla="*/ 625248 h 725357"/>
              <a:gd name="connsiteX8" fmla="*/ 584579 w 595627"/>
              <a:gd name="connsiteY8" fmla="*/ 625248 h 725357"/>
              <a:gd name="connsiteX9" fmla="*/ 584579 w 595627"/>
              <a:gd name="connsiteY9" fmla="*/ 625248 h 725357"/>
              <a:gd name="connsiteX10" fmla="*/ 565529 w 595627"/>
              <a:gd name="connsiteY10" fmla="*/ 615723 h 725357"/>
              <a:gd name="connsiteX0" fmla="*/ 13236 w 598506"/>
              <a:gd name="connsiteY0" fmla="*/ 0 h 725357"/>
              <a:gd name="connsiteX1" fmla="*/ 4777 w 598506"/>
              <a:gd name="connsiteY1" fmla="*/ 227889 h 725357"/>
              <a:gd name="connsiteX2" fmla="*/ 154071 w 598506"/>
              <a:gd name="connsiteY2" fmla="*/ 391885 h 725357"/>
              <a:gd name="connsiteX3" fmla="*/ 135021 w 598506"/>
              <a:gd name="connsiteY3" fmla="*/ 653823 h 725357"/>
              <a:gd name="connsiteX4" fmla="*/ 220746 w 598506"/>
              <a:gd name="connsiteY4" fmla="*/ 725260 h 725357"/>
              <a:gd name="connsiteX5" fmla="*/ 392196 w 598506"/>
              <a:gd name="connsiteY5" fmla="*/ 644298 h 725357"/>
              <a:gd name="connsiteX6" fmla="*/ 582696 w 598506"/>
              <a:gd name="connsiteY6" fmla="*/ 615723 h 725357"/>
              <a:gd name="connsiteX7" fmla="*/ 587458 w 598506"/>
              <a:gd name="connsiteY7" fmla="*/ 625248 h 725357"/>
              <a:gd name="connsiteX8" fmla="*/ 587458 w 598506"/>
              <a:gd name="connsiteY8" fmla="*/ 625248 h 725357"/>
              <a:gd name="connsiteX9" fmla="*/ 587458 w 598506"/>
              <a:gd name="connsiteY9" fmla="*/ 625248 h 725357"/>
              <a:gd name="connsiteX10" fmla="*/ 568408 w 598506"/>
              <a:gd name="connsiteY10" fmla="*/ 615723 h 725357"/>
              <a:gd name="connsiteX0" fmla="*/ 13236 w 598506"/>
              <a:gd name="connsiteY0" fmla="*/ 0 h 725357"/>
              <a:gd name="connsiteX1" fmla="*/ 4777 w 598506"/>
              <a:gd name="connsiteY1" fmla="*/ 227889 h 725357"/>
              <a:gd name="connsiteX2" fmla="*/ 154071 w 598506"/>
              <a:gd name="connsiteY2" fmla="*/ 391885 h 725357"/>
              <a:gd name="connsiteX3" fmla="*/ 135021 w 598506"/>
              <a:gd name="connsiteY3" fmla="*/ 653823 h 725357"/>
              <a:gd name="connsiteX4" fmla="*/ 220746 w 598506"/>
              <a:gd name="connsiteY4" fmla="*/ 725260 h 725357"/>
              <a:gd name="connsiteX5" fmla="*/ 392196 w 598506"/>
              <a:gd name="connsiteY5" fmla="*/ 644298 h 725357"/>
              <a:gd name="connsiteX6" fmla="*/ 582696 w 598506"/>
              <a:gd name="connsiteY6" fmla="*/ 615723 h 725357"/>
              <a:gd name="connsiteX7" fmla="*/ 587458 w 598506"/>
              <a:gd name="connsiteY7" fmla="*/ 625248 h 725357"/>
              <a:gd name="connsiteX8" fmla="*/ 587458 w 598506"/>
              <a:gd name="connsiteY8" fmla="*/ 625248 h 725357"/>
              <a:gd name="connsiteX9" fmla="*/ 587458 w 598506"/>
              <a:gd name="connsiteY9" fmla="*/ 625248 h 725357"/>
              <a:gd name="connsiteX10" fmla="*/ 568408 w 598506"/>
              <a:gd name="connsiteY10" fmla="*/ 615723 h 725357"/>
              <a:gd name="connsiteX0" fmla="*/ 13236 w 598506"/>
              <a:gd name="connsiteY0" fmla="*/ 0 h 725357"/>
              <a:gd name="connsiteX1" fmla="*/ 4777 w 598506"/>
              <a:gd name="connsiteY1" fmla="*/ 227889 h 725357"/>
              <a:gd name="connsiteX2" fmla="*/ 131619 w 598506"/>
              <a:gd name="connsiteY2" fmla="*/ 310243 h 725357"/>
              <a:gd name="connsiteX3" fmla="*/ 154071 w 598506"/>
              <a:gd name="connsiteY3" fmla="*/ 391885 h 725357"/>
              <a:gd name="connsiteX4" fmla="*/ 135021 w 598506"/>
              <a:gd name="connsiteY4" fmla="*/ 653823 h 725357"/>
              <a:gd name="connsiteX5" fmla="*/ 220746 w 598506"/>
              <a:gd name="connsiteY5" fmla="*/ 725260 h 725357"/>
              <a:gd name="connsiteX6" fmla="*/ 392196 w 598506"/>
              <a:gd name="connsiteY6" fmla="*/ 644298 h 725357"/>
              <a:gd name="connsiteX7" fmla="*/ 582696 w 598506"/>
              <a:gd name="connsiteY7" fmla="*/ 615723 h 725357"/>
              <a:gd name="connsiteX8" fmla="*/ 587458 w 598506"/>
              <a:gd name="connsiteY8" fmla="*/ 625248 h 725357"/>
              <a:gd name="connsiteX9" fmla="*/ 587458 w 598506"/>
              <a:gd name="connsiteY9" fmla="*/ 625248 h 725357"/>
              <a:gd name="connsiteX10" fmla="*/ 587458 w 598506"/>
              <a:gd name="connsiteY10" fmla="*/ 625248 h 725357"/>
              <a:gd name="connsiteX11" fmla="*/ 568408 w 598506"/>
              <a:gd name="connsiteY11" fmla="*/ 615723 h 725357"/>
              <a:gd name="connsiteX0" fmla="*/ 13236 w 598506"/>
              <a:gd name="connsiteY0" fmla="*/ 0 h 725335"/>
              <a:gd name="connsiteX1" fmla="*/ 4777 w 598506"/>
              <a:gd name="connsiteY1" fmla="*/ 227889 h 725335"/>
              <a:gd name="connsiteX2" fmla="*/ 131619 w 598506"/>
              <a:gd name="connsiteY2" fmla="*/ 310243 h 725335"/>
              <a:gd name="connsiteX3" fmla="*/ 154071 w 598506"/>
              <a:gd name="connsiteY3" fmla="*/ 391885 h 725335"/>
              <a:gd name="connsiteX4" fmla="*/ 142504 w 598506"/>
              <a:gd name="connsiteY4" fmla="*/ 427265 h 725335"/>
              <a:gd name="connsiteX5" fmla="*/ 135021 w 598506"/>
              <a:gd name="connsiteY5" fmla="*/ 653823 h 725335"/>
              <a:gd name="connsiteX6" fmla="*/ 220746 w 598506"/>
              <a:gd name="connsiteY6" fmla="*/ 725260 h 725335"/>
              <a:gd name="connsiteX7" fmla="*/ 392196 w 598506"/>
              <a:gd name="connsiteY7" fmla="*/ 644298 h 725335"/>
              <a:gd name="connsiteX8" fmla="*/ 582696 w 598506"/>
              <a:gd name="connsiteY8" fmla="*/ 615723 h 725335"/>
              <a:gd name="connsiteX9" fmla="*/ 587458 w 598506"/>
              <a:gd name="connsiteY9" fmla="*/ 625248 h 725335"/>
              <a:gd name="connsiteX10" fmla="*/ 587458 w 598506"/>
              <a:gd name="connsiteY10" fmla="*/ 625248 h 725335"/>
              <a:gd name="connsiteX11" fmla="*/ 587458 w 598506"/>
              <a:gd name="connsiteY11" fmla="*/ 625248 h 725335"/>
              <a:gd name="connsiteX12" fmla="*/ 568408 w 598506"/>
              <a:gd name="connsiteY12" fmla="*/ 615723 h 725335"/>
              <a:gd name="connsiteX0" fmla="*/ 13236 w 598506"/>
              <a:gd name="connsiteY0" fmla="*/ 0 h 727345"/>
              <a:gd name="connsiteX1" fmla="*/ 4777 w 598506"/>
              <a:gd name="connsiteY1" fmla="*/ 227889 h 727345"/>
              <a:gd name="connsiteX2" fmla="*/ 131619 w 598506"/>
              <a:gd name="connsiteY2" fmla="*/ 310243 h 727345"/>
              <a:gd name="connsiteX3" fmla="*/ 154071 w 598506"/>
              <a:gd name="connsiteY3" fmla="*/ 391885 h 727345"/>
              <a:gd name="connsiteX4" fmla="*/ 142504 w 598506"/>
              <a:gd name="connsiteY4" fmla="*/ 427265 h 727345"/>
              <a:gd name="connsiteX5" fmla="*/ 143185 w 598506"/>
              <a:gd name="connsiteY5" fmla="*/ 678316 h 727345"/>
              <a:gd name="connsiteX6" fmla="*/ 220746 w 598506"/>
              <a:gd name="connsiteY6" fmla="*/ 725260 h 727345"/>
              <a:gd name="connsiteX7" fmla="*/ 392196 w 598506"/>
              <a:gd name="connsiteY7" fmla="*/ 644298 h 727345"/>
              <a:gd name="connsiteX8" fmla="*/ 582696 w 598506"/>
              <a:gd name="connsiteY8" fmla="*/ 615723 h 727345"/>
              <a:gd name="connsiteX9" fmla="*/ 587458 w 598506"/>
              <a:gd name="connsiteY9" fmla="*/ 625248 h 727345"/>
              <a:gd name="connsiteX10" fmla="*/ 587458 w 598506"/>
              <a:gd name="connsiteY10" fmla="*/ 625248 h 727345"/>
              <a:gd name="connsiteX11" fmla="*/ 587458 w 598506"/>
              <a:gd name="connsiteY11" fmla="*/ 625248 h 727345"/>
              <a:gd name="connsiteX12" fmla="*/ 568408 w 598506"/>
              <a:gd name="connsiteY12" fmla="*/ 615723 h 727345"/>
              <a:gd name="connsiteX0" fmla="*/ 13236 w 596510"/>
              <a:gd name="connsiteY0" fmla="*/ 0 h 727345"/>
              <a:gd name="connsiteX1" fmla="*/ 4777 w 596510"/>
              <a:gd name="connsiteY1" fmla="*/ 227889 h 727345"/>
              <a:gd name="connsiteX2" fmla="*/ 131619 w 596510"/>
              <a:gd name="connsiteY2" fmla="*/ 310243 h 727345"/>
              <a:gd name="connsiteX3" fmla="*/ 154071 w 596510"/>
              <a:gd name="connsiteY3" fmla="*/ 391885 h 727345"/>
              <a:gd name="connsiteX4" fmla="*/ 142504 w 596510"/>
              <a:gd name="connsiteY4" fmla="*/ 427265 h 727345"/>
              <a:gd name="connsiteX5" fmla="*/ 143185 w 596510"/>
              <a:gd name="connsiteY5" fmla="*/ 678316 h 727345"/>
              <a:gd name="connsiteX6" fmla="*/ 220746 w 596510"/>
              <a:gd name="connsiteY6" fmla="*/ 725260 h 727345"/>
              <a:gd name="connsiteX7" fmla="*/ 419410 w 596510"/>
              <a:gd name="connsiteY7" fmla="*/ 644298 h 727345"/>
              <a:gd name="connsiteX8" fmla="*/ 582696 w 596510"/>
              <a:gd name="connsiteY8" fmla="*/ 615723 h 727345"/>
              <a:gd name="connsiteX9" fmla="*/ 587458 w 596510"/>
              <a:gd name="connsiteY9" fmla="*/ 625248 h 727345"/>
              <a:gd name="connsiteX10" fmla="*/ 587458 w 596510"/>
              <a:gd name="connsiteY10" fmla="*/ 625248 h 727345"/>
              <a:gd name="connsiteX11" fmla="*/ 587458 w 596510"/>
              <a:gd name="connsiteY11" fmla="*/ 625248 h 727345"/>
              <a:gd name="connsiteX12" fmla="*/ 568408 w 596510"/>
              <a:gd name="connsiteY12" fmla="*/ 615723 h 727345"/>
              <a:gd name="connsiteX0" fmla="*/ 13236 w 596510"/>
              <a:gd name="connsiteY0" fmla="*/ 0 h 732311"/>
              <a:gd name="connsiteX1" fmla="*/ 4777 w 596510"/>
              <a:gd name="connsiteY1" fmla="*/ 227889 h 732311"/>
              <a:gd name="connsiteX2" fmla="*/ 131619 w 596510"/>
              <a:gd name="connsiteY2" fmla="*/ 310243 h 732311"/>
              <a:gd name="connsiteX3" fmla="*/ 154071 w 596510"/>
              <a:gd name="connsiteY3" fmla="*/ 391885 h 732311"/>
              <a:gd name="connsiteX4" fmla="*/ 142504 w 596510"/>
              <a:gd name="connsiteY4" fmla="*/ 427265 h 732311"/>
              <a:gd name="connsiteX5" fmla="*/ 143185 w 596510"/>
              <a:gd name="connsiteY5" fmla="*/ 678316 h 732311"/>
              <a:gd name="connsiteX6" fmla="*/ 253404 w 596510"/>
              <a:gd name="connsiteY6" fmla="*/ 730703 h 732311"/>
              <a:gd name="connsiteX7" fmla="*/ 419410 w 596510"/>
              <a:gd name="connsiteY7" fmla="*/ 644298 h 732311"/>
              <a:gd name="connsiteX8" fmla="*/ 582696 w 596510"/>
              <a:gd name="connsiteY8" fmla="*/ 615723 h 732311"/>
              <a:gd name="connsiteX9" fmla="*/ 587458 w 596510"/>
              <a:gd name="connsiteY9" fmla="*/ 625248 h 732311"/>
              <a:gd name="connsiteX10" fmla="*/ 587458 w 596510"/>
              <a:gd name="connsiteY10" fmla="*/ 625248 h 732311"/>
              <a:gd name="connsiteX11" fmla="*/ 587458 w 596510"/>
              <a:gd name="connsiteY11" fmla="*/ 625248 h 732311"/>
              <a:gd name="connsiteX12" fmla="*/ 568408 w 596510"/>
              <a:gd name="connsiteY12" fmla="*/ 615723 h 732311"/>
              <a:gd name="connsiteX0" fmla="*/ 13236 w 596510"/>
              <a:gd name="connsiteY0" fmla="*/ 0 h 732311"/>
              <a:gd name="connsiteX1" fmla="*/ 4777 w 596510"/>
              <a:gd name="connsiteY1" fmla="*/ 227889 h 732311"/>
              <a:gd name="connsiteX2" fmla="*/ 131619 w 596510"/>
              <a:gd name="connsiteY2" fmla="*/ 310243 h 732311"/>
              <a:gd name="connsiteX3" fmla="*/ 154071 w 596510"/>
              <a:gd name="connsiteY3" fmla="*/ 391885 h 732311"/>
              <a:gd name="connsiteX4" fmla="*/ 142504 w 596510"/>
              <a:gd name="connsiteY4" fmla="*/ 427265 h 732311"/>
              <a:gd name="connsiteX5" fmla="*/ 143185 w 596510"/>
              <a:gd name="connsiteY5" fmla="*/ 678316 h 732311"/>
              <a:gd name="connsiteX6" fmla="*/ 253404 w 596510"/>
              <a:gd name="connsiteY6" fmla="*/ 730703 h 732311"/>
              <a:gd name="connsiteX7" fmla="*/ 419410 w 596510"/>
              <a:gd name="connsiteY7" fmla="*/ 644298 h 732311"/>
              <a:gd name="connsiteX8" fmla="*/ 582696 w 596510"/>
              <a:gd name="connsiteY8" fmla="*/ 615723 h 732311"/>
              <a:gd name="connsiteX9" fmla="*/ 587458 w 596510"/>
              <a:gd name="connsiteY9" fmla="*/ 625248 h 732311"/>
              <a:gd name="connsiteX10" fmla="*/ 587458 w 596510"/>
              <a:gd name="connsiteY10" fmla="*/ 625248 h 732311"/>
              <a:gd name="connsiteX11" fmla="*/ 587458 w 596510"/>
              <a:gd name="connsiteY11" fmla="*/ 625248 h 732311"/>
              <a:gd name="connsiteX12" fmla="*/ 533030 w 596510"/>
              <a:gd name="connsiteY12" fmla="*/ 604838 h 732311"/>
              <a:gd name="connsiteX0" fmla="*/ 13236 w 596510"/>
              <a:gd name="connsiteY0" fmla="*/ 0 h 732311"/>
              <a:gd name="connsiteX1" fmla="*/ 4777 w 596510"/>
              <a:gd name="connsiteY1" fmla="*/ 227889 h 732311"/>
              <a:gd name="connsiteX2" fmla="*/ 131619 w 596510"/>
              <a:gd name="connsiteY2" fmla="*/ 310243 h 732311"/>
              <a:gd name="connsiteX3" fmla="*/ 154071 w 596510"/>
              <a:gd name="connsiteY3" fmla="*/ 391885 h 732311"/>
              <a:gd name="connsiteX4" fmla="*/ 142504 w 596510"/>
              <a:gd name="connsiteY4" fmla="*/ 427265 h 732311"/>
              <a:gd name="connsiteX5" fmla="*/ 143185 w 596510"/>
              <a:gd name="connsiteY5" fmla="*/ 678316 h 732311"/>
              <a:gd name="connsiteX6" fmla="*/ 253404 w 596510"/>
              <a:gd name="connsiteY6" fmla="*/ 730703 h 732311"/>
              <a:gd name="connsiteX7" fmla="*/ 419410 w 596510"/>
              <a:gd name="connsiteY7" fmla="*/ 644298 h 732311"/>
              <a:gd name="connsiteX8" fmla="*/ 582696 w 596510"/>
              <a:gd name="connsiteY8" fmla="*/ 615723 h 732311"/>
              <a:gd name="connsiteX9" fmla="*/ 587458 w 596510"/>
              <a:gd name="connsiteY9" fmla="*/ 625248 h 732311"/>
              <a:gd name="connsiteX10" fmla="*/ 587458 w 596510"/>
              <a:gd name="connsiteY10" fmla="*/ 625248 h 732311"/>
              <a:gd name="connsiteX11" fmla="*/ 595623 w 596510"/>
              <a:gd name="connsiteY11" fmla="*/ 679676 h 732311"/>
              <a:gd name="connsiteX12" fmla="*/ 533030 w 596510"/>
              <a:gd name="connsiteY12" fmla="*/ 604838 h 732311"/>
              <a:gd name="connsiteX0" fmla="*/ 13236 w 596510"/>
              <a:gd name="connsiteY0" fmla="*/ 0 h 732311"/>
              <a:gd name="connsiteX1" fmla="*/ 4777 w 596510"/>
              <a:gd name="connsiteY1" fmla="*/ 227889 h 732311"/>
              <a:gd name="connsiteX2" fmla="*/ 131619 w 596510"/>
              <a:gd name="connsiteY2" fmla="*/ 310243 h 732311"/>
              <a:gd name="connsiteX3" fmla="*/ 154071 w 596510"/>
              <a:gd name="connsiteY3" fmla="*/ 391885 h 732311"/>
              <a:gd name="connsiteX4" fmla="*/ 142504 w 596510"/>
              <a:gd name="connsiteY4" fmla="*/ 427265 h 732311"/>
              <a:gd name="connsiteX5" fmla="*/ 143185 w 596510"/>
              <a:gd name="connsiteY5" fmla="*/ 678316 h 732311"/>
              <a:gd name="connsiteX6" fmla="*/ 253404 w 596510"/>
              <a:gd name="connsiteY6" fmla="*/ 730703 h 732311"/>
              <a:gd name="connsiteX7" fmla="*/ 419410 w 596510"/>
              <a:gd name="connsiteY7" fmla="*/ 644298 h 732311"/>
              <a:gd name="connsiteX8" fmla="*/ 582696 w 596510"/>
              <a:gd name="connsiteY8" fmla="*/ 615723 h 732311"/>
              <a:gd name="connsiteX9" fmla="*/ 587458 w 596510"/>
              <a:gd name="connsiteY9" fmla="*/ 625248 h 732311"/>
              <a:gd name="connsiteX10" fmla="*/ 587458 w 596510"/>
              <a:gd name="connsiteY10" fmla="*/ 625248 h 732311"/>
              <a:gd name="connsiteX11" fmla="*/ 533030 w 596510"/>
              <a:gd name="connsiteY11" fmla="*/ 604838 h 732311"/>
              <a:gd name="connsiteX0" fmla="*/ 13236 w 596510"/>
              <a:gd name="connsiteY0" fmla="*/ 0 h 732311"/>
              <a:gd name="connsiteX1" fmla="*/ 4777 w 596510"/>
              <a:gd name="connsiteY1" fmla="*/ 227889 h 732311"/>
              <a:gd name="connsiteX2" fmla="*/ 131619 w 596510"/>
              <a:gd name="connsiteY2" fmla="*/ 310243 h 732311"/>
              <a:gd name="connsiteX3" fmla="*/ 154071 w 596510"/>
              <a:gd name="connsiteY3" fmla="*/ 391885 h 732311"/>
              <a:gd name="connsiteX4" fmla="*/ 142504 w 596510"/>
              <a:gd name="connsiteY4" fmla="*/ 427265 h 732311"/>
              <a:gd name="connsiteX5" fmla="*/ 143185 w 596510"/>
              <a:gd name="connsiteY5" fmla="*/ 678316 h 732311"/>
              <a:gd name="connsiteX6" fmla="*/ 253404 w 596510"/>
              <a:gd name="connsiteY6" fmla="*/ 730703 h 732311"/>
              <a:gd name="connsiteX7" fmla="*/ 419410 w 596510"/>
              <a:gd name="connsiteY7" fmla="*/ 644298 h 732311"/>
              <a:gd name="connsiteX8" fmla="*/ 582696 w 596510"/>
              <a:gd name="connsiteY8" fmla="*/ 615723 h 732311"/>
              <a:gd name="connsiteX9" fmla="*/ 587458 w 596510"/>
              <a:gd name="connsiteY9" fmla="*/ 625248 h 732311"/>
              <a:gd name="connsiteX10" fmla="*/ 533030 w 596510"/>
              <a:gd name="connsiteY10" fmla="*/ 604838 h 732311"/>
              <a:gd name="connsiteX0" fmla="*/ 13236 w 596510"/>
              <a:gd name="connsiteY0" fmla="*/ 0 h 732311"/>
              <a:gd name="connsiteX1" fmla="*/ 4777 w 596510"/>
              <a:gd name="connsiteY1" fmla="*/ 227889 h 732311"/>
              <a:gd name="connsiteX2" fmla="*/ 131619 w 596510"/>
              <a:gd name="connsiteY2" fmla="*/ 310243 h 732311"/>
              <a:gd name="connsiteX3" fmla="*/ 154071 w 596510"/>
              <a:gd name="connsiteY3" fmla="*/ 391885 h 732311"/>
              <a:gd name="connsiteX4" fmla="*/ 142504 w 596510"/>
              <a:gd name="connsiteY4" fmla="*/ 427265 h 732311"/>
              <a:gd name="connsiteX5" fmla="*/ 143185 w 596510"/>
              <a:gd name="connsiteY5" fmla="*/ 678316 h 732311"/>
              <a:gd name="connsiteX6" fmla="*/ 253404 w 596510"/>
              <a:gd name="connsiteY6" fmla="*/ 730703 h 732311"/>
              <a:gd name="connsiteX7" fmla="*/ 419410 w 596510"/>
              <a:gd name="connsiteY7" fmla="*/ 644298 h 732311"/>
              <a:gd name="connsiteX8" fmla="*/ 582696 w 596510"/>
              <a:gd name="connsiteY8" fmla="*/ 615723 h 732311"/>
              <a:gd name="connsiteX9" fmla="*/ 587458 w 596510"/>
              <a:gd name="connsiteY9" fmla="*/ 625248 h 732311"/>
              <a:gd name="connsiteX0" fmla="*/ 13236 w 588504"/>
              <a:gd name="connsiteY0" fmla="*/ 0 h 732311"/>
              <a:gd name="connsiteX1" fmla="*/ 4777 w 588504"/>
              <a:gd name="connsiteY1" fmla="*/ 227889 h 732311"/>
              <a:gd name="connsiteX2" fmla="*/ 131619 w 588504"/>
              <a:gd name="connsiteY2" fmla="*/ 310243 h 732311"/>
              <a:gd name="connsiteX3" fmla="*/ 154071 w 588504"/>
              <a:gd name="connsiteY3" fmla="*/ 391885 h 732311"/>
              <a:gd name="connsiteX4" fmla="*/ 142504 w 588504"/>
              <a:gd name="connsiteY4" fmla="*/ 427265 h 732311"/>
              <a:gd name="connsiteX5" fmla="*/ 143185 w 588504"/>
              <a:gd name="connsiteY5" fmla="*/ 678316 h 732311"/>
              <a:gd name="connsiteX6" fmla="*/ 253404 w 588504"/>
              <a:gd name="connsiteY6" fmla="*/ 730703 h 732311"/>
              <a:gd name="connsiteX7" fmla="*/ 419410 w 588504"/>
              <a:gd name="connsiteY7" fmla="*/ 644298 h 732311"/>
              <a:gd name="connsiteX8" fmla="*/ 582696 w 588504"/>
              <a:gd name="connsiteY8" fmla="*/ 615723 h 732311"/>
              <a:gd name="connsiteX9" fmla="*/ 554801 w 588504"/>
              <a:gd name="connsiteY9" fmla="*/ 617084 h 732311"/>
              <a:gd name="connsiteX0" fmla="*/ 13236 w 582696"/>
              <a:gd name="connsiteY0" fmla="*/ 0 h 732311"/>
              <a:gd name="connsiteX1" fmla="*/ 4777 w 582696"/>
              <a:gd name="connsiteY1" fmla="*/ 227889 h 732311"/>
              <a:gd name="connsiteX2" fmla="*/ 131619 w 582696"/>
              <a:gd name="connsiteY2" fmla="*/ 310243 h 732311"/>
              <a:gd name="connsiteX3" fmla="*/ 154071 w 582696"/>
              <a:gd name="connsiteY3" fmla="*/ 391885 h 732311"/>
              <a:gd name="connsiteX4" fmla="*/ 142504 w 582696"/>
              <a:gd name="connsiteY4" fmla="*/ 427265 h 732311"/>
              <a:gd name="connsiteX5" fmla="*/ 143185 w 582696"/>
              <a:gd name="connsiteY5" fmla="*/ 678316 h 732311"/>
              <a:gd name="connsiteX6" fmla="*/ 253404 w 582696"/>
              <a:gd name="connsiteY6" fmla="*/ 730703 h 732311"/>
              <a:gd name="connsiteX7" fmla="*/ 419410 w 582696"/>
              <a:gd name="connsiteY7" fmla="*/ 644298 h 732311"/>
              <a:gd name="connsiteX8" fmla="*/ 582696 w 582696"/>
              <a:gd name="connsiteY8" fmla="*/ 615723 h 732311"/>
              <a:gd name="connsiteX0" fmla="*/ 13236 w 582696"/>
              <a:gd name="connsiteY0" fmla="*/ 0 h 732148"/>
              <a:gd name="connsiteX1" fmla="*/ 4777 w 582696"/>
              <a:gd name="connsiteY1" fmla="*/ 227889 h 732148"/>
              <a:gd name="connsiteX2" fmla="*/ 131619 w 582696"/>
              <a:gd name="connsiteY2" fmla="*/ 310243 h 732148"/>
              <a:gd name="connsiteX3" fmla="*/ 154071 w 582696"/>
              <a:gd name="connsiteY3" fmla="*/ 391885 h 732148"/>
              <a:gd name="connsiteX4" fmla="*/ 142504 w 582696"/>
              <a:gd name="connsiteY4" fmla="*/ 427265 h 732148"/>
              <a:gd name="connsiteX5" fmla="*/ 143185 w 582696"/>
              <a:gd name="connsiteY5" fmla="*/ 678316 h 732148"/>
              <a:gd name="connsiteX6" fmla="*/ 253404 w 582696"/>
              <a:gd name="connsiteY6" fmla="*/ 730703 h 732148"/>
              <a:gd name="connsiteX7" fmla="*/ 427574 w 582696"/>
              <a:gd name="connsiteY7" fmla="*/ 647020 h 732148"/>
              <a:gd name="connsiteX8" fmla="*/ 582696 w 582696"/>
              <a:gd name="connsiteY8" fmla="*/ 615723 h 732148"/>
              <a:gd name="connsiteX0" fmla="*/ 13236 w 582696"/>
              <a:gd name="connsiteY0" fmla="*/ 0 h 732148"/>
              <a:gd name="connsiteX1" fmla="*/ 4777 w 582696"/>
              <a:gd name="connsiteY1" fmla="*/ 227889 h 732148"/>
              <a:gd name="connsiteX2" fmla="*/ 142505 w 582696"/>
              <a:gd name="connsiteY2" fmla="*/ 212272 h 732148"/>
              <a:gd name="connsiteX3" fmla="*/ 154071 w 582696"/>
              <a:gd name="connsiteY3" fmla="*/ 391885 h 732148"/>
              <a:gd name="connsiteX4" fmla="*/ 142504 w 582696"/>
              <a:gd name="connsiteY4" fmla="*/ 427265 h 732148"/>
              <a:gd name="connsiteX5" fmla="*/ 143185 w 582696"/>
              <a:gd name="connsiteY5" fmla="*/ 678316 h 732148"/>
              <a:gd name="connsiteX6" fmla="*/ 253404 w 582696"/>
              <a:gd name="connsiteY6" fmla="*/ 730703 h 732148"/>
              <a:gd name="connsiteX7" fmla="*/ 427574 w 582696"/>
              <a:gd name="connsiteY7" fmla="*/ 647020 h 732148"/>
              <a:gd name="connsiteX8" fmla="*/ 582696 w 582696"/>
              <a:gd name="connsiteY8" fmla="*/ 615723 h 732148"/>
              <a:gd name="connsiteX0" fmla="*/ 13236 w 582696"/>
              <a:gd name="connsiteY0" fmla="*/ 0 h 732148"/>
              <a:gd name="connsiteX1" fmla="*/ 4777 w 582696"/>
              <a:gd name="connsiteY1" fmla="*/ 227889 h 732148"/>
              <a:gd name="connsiteX2" fmla="*/ 123455 w 582696"/>
              <a:gd name="connsiteY2" fmla="*/ 293915 h 732148"/>
              <a:gd name="connsiteX3" fmla="*/ 154071 w 582696"/>
              <a:gd name="connsiteY3" fmla="*/ 391885 h 732148"/>
              <a:gd name="connsiteX4" fmla="*/ 142504 w 582696"/>
              <a:gd name="connsiteY4" fmla="*/ 427265 h 732148"/>
              <a:gd name="connsiteX5" fmla="*/ 143185 w 582696"/>
              <a:gd name="connsiteY5" fmla="*/ 678316 h 732148"/>
              <a:gd name="connsiteX6" fmla="*/ 253404 w 582696"/>
              <a:gd name="connsiteY6" fmla="*/ 730703 h 732148"/>
              <a:gd name="connsiteX7" fmla="*/ 427574 w 582696"/>
              <a:gd name="connsiteY7" fmla="*/ 647020 h 732148"/>
              <a:gd name="connsiteX8" fmla="*/ 582696 w 582696"/>
              <a:gd name="connsiteY8" fmla="*/ 615723 h 732148"/>
              <a:gd name="connsiteX0" fmla="*/ 13236 w 582696"/>
              <a:gd name="connsiteY0" fmla="*/ 0 h 732148"/>
              <a:gd name="connsiteX1" fmla="*/ 4777 w 582696"/>
              <a:gd name="connsiteY1" fmla="*/ 227889 h 732148"/>
              <a:gd name="connsiteX2" fmla="*/ 25483 w 582696"/>
              <a:gd name="connsiteY2" fmla="*/ 250372 h 732148"/>
              <a:gd name="connsiteX3" fmla="*/ 123455 w 582696"/>
              <a:gd name="connsiteY3" fmla="*/ 293915 h 732148"/>
              <a:gd name="connsiteX4" fmla="*/ 154071 w 582696"/>
              <a:gd name="connsiteY4" fmla="*/ 391885 h 732148"/>
              <a:gd name="connsiteX5" fmla="*/ 142504 w 582696"/>
              <a:gd name="connsiteY5" fmla="*/ 427265 h 732148"/>
              <a:gd name="connsiteX6" fmla="*/ 143185 w 582696"/>
              <a:gd name="connsiteY6" fmla="*/ 678316 h 732148"/>
              <a:gd name="connsiteX7" fmla="*/ 253404 w 582696"/>
              <a:gd name="connsiteY7" fmla="*/ 730703 h 732148"/>
              <a:gd name="connsiteX8" fmla="*/ 427574 w 582696"/>
              <a:gd name="connsiteY8" fmla="*/ 647020 h 732148"/>
              <a:gd name="connsiteX9" fmla="*/ 582696 w 582696"/>
              <a:gd name="connsiteY9" fmla="*/ 615723 h 732148"/>
              <a:gd name="connsiteX0" fmla="*/ 13236 w 582696"/>
              <a:gd name="connsiteY0" fmla="*/ 0 h 732148"/>
              <a:gd name="connsiteX1" fmla="*/ 4777 w 582696"/>
              <a:gd name="connsiteY1" fmla="*/ 227889 h 732148"/>
              <a:gd name="connsiteX2" fmla="*/ 85354 w 582696"/>
              <a:gd name="connsiteY2" fmla="*/ 255815 h 732148"/>
              <a:gd name="connsiteX3" fmla="*/ 123455 w 582696"/>
              <a:gd name="connsiteY3" fmla="*/ 293915 h 732148"/>
              <a:gd name="connsiteX4" fmla="*/ 154071 w 582696"/>
              <a:gd name="connsiteY4" fmla="*/ 391885 h 732148"/>
              <a:gd name="connsiteX5" fmla="*/ 142504 w 582696"/>
              <a:gd name="connsiteY5" fmla="*/ 427265 h 732148"/>
              <a:gd name="connsiteX6" fmla="*/ 143185 w 582696"/>
              <a:gd name="connsiteY6" fmla="*/ 678316 h 732148"/>
              <a:gd name="connsiteX7" fmla="*/ 253404 w 582696"/>
              <a:gd name="connsiteY7" fmla="*/ 730703 h 732148"/>
              <a:gd name="connsiteX8" fmla="*/ 427574 w 582696"/>
              <a:gd name="connsiteY8" fmla="*/ 647020 h 732148"/>
              <a:gd name="connsiteX9" fmla="*/ 582696 w 582696"/>
              <a:gd name="connsiteY9" fmla="*/ 615723 h 732148"/>
              <a:gd name="connsiteX0" fmla="*/ 13236 w 582696"/>
              <a:gd name="connsiteY0" fmla="*/ 0 h 732148"/>
              <a:gd name="connsiteX1" fmla="*/ 4777 w 582696"/>
              <a:gd name="connsiteY1" fmla="*/ 227889 h 732148"/>
              <a:gd name="connsiteX2" fmla="*/ 85354 w 582696"/>
              <a:gd name="connsiteY2" fmla="*/ 255815 h 732148"/>
              <a:gd name="connsiteX3" fmla="*/ 123455 w 582696"/>
              <a:gd name="connsiteY3" fmla="*/ 293915 h 732148"/>
              <a:gd name="connsiteX4" fmla="*/ 154071 w 582696"/>
              <a:gd name="connsiteY4" fmla="*/ 391885 h 732148"/>
              <a:gd name="connsiteX5" fmla="*/ 142504 w 582696"/>
              <a:gd name="connsiteY5" fmla="*/ 427265 h 732148"/>
              <a:gd name="connsiteX6" fmla="*/ 143185 w 582696"/>
              <a:gd name="connsiteY6" fmla="*/ 678316 h 732148"/>
              <a:gd name="connsiteX7" fmla="*/ 253404 w 582696"/>
              <a:gd name="connsiteY7" fmla="*/ 730703 h 732148"/>
              <a:gd name="connsiteX8" fmla="*/ 427574 w 582696"/>
              <a:gd name="connsiteY8" fmla="*/ 647020 h 732148"/>
              <a:gd name="connsiteX9" fmla="*/ 582696 w 582696"/>
              <a:gd name="connsiteY9" fmla="*/ 615723 h 732148"/>
              <a:gd name="connsiteX0" fmla="*/ 0 w 569460"/>
              <a:gd name="connsiteY0" fmla="*/ 0 h 732148"/>
              <a:gd name="connsiteX1" fmla="*/ 40527 w 569460"/>
              <a:gd name="connsiteY1" fmla="*/ 127196 h 732148"/>
              <a:gd name="connsiteX2" fmla="*/ 72118 w 569460"/>
              <a:gd name="connsiteY2" fmla="*/ 255815 h 732148"/>
              <a:gd name="connsiteX3" fmla="*/ 110219 w 569460"/>
              <a:gd name="connsiteY3" fmla="*/ 293915 h 732148"/>
              <a:gd name="connsiteX4" fmla="*/ 140835 w 569460"/>
              <a:gd name="connsiteY4" fmla="*/ 391885 h 732148"/>
              <a:gd name="connsiteX5" fmla="*/ 129268 w 569460"/>
              <a:gd name="connsiteY5" fmla="*/ 427265 h 732148"/>
              <a:gd name="connsiteX6" fmla="*/ 129949 w 569460"/>
              <a:gd name="connsiteY6" fmla="*/ 678316 h 732148"/>
              <a:gd name="connsiteX7" fmla="*/ 240168 w 569460"/>
              <a:gd name="connsiteY7" fmla="*/ 730703 h 732148"/>
              <a:gd name="connsiteX8" fmla="*/ 414338 w 569460"/>
              <a:gd name="connsiteY8" fmla="*/ 647020 h 732148"/>
              <a:gd name="connsiteX9" fmla="*/ 569460 w 569460"/>
              <a:gd name="connsiteY9" fmla="*/ 615723 h 732148"/>
              <a:gd name="connsiteX0" fmla="*/ 8411 w 577871"/>
              <a:gd name="connsiteY0" fmla="*/ 0 h 732148"/>
              <a:gd name="connsiteX1" fmla="*/ 5395 w 577871"/>
              <a:gd name="connsiteY1" fmla="*/ 225168 h 732148"/>
              <a:gd name="connsiteX2" fmla="*/ 80529 w 577871"/>
              <a:gd name="connsiteY2" fmla="*/ 255815 h 732148"/>
              <a:gd name="connsiteX3" fmla="*/ 118630 w 577871"/>
              <a:gd name="connsiteY3" fmla="*/ 293915 h 732148"/>
              <a:gd name="connsiteX4" fmla="*/ 149246 w 577871"/>
              <a:gd name="connsiteY4" fmla="*/ 391885 h 732148"/>
              <a:gd name="connsiteX5" fmla="*/ 137679 w 577871"/>
              <a:gd name="connsiteY5" fmla="*/ 427265 h 732148"/>
              <a:gd name="connsiteX6" fmla="*/ 138360 w 577871"/>
              <a:gd name="connsiteY6" fmla="*/ 678316 h 732148"/>
              <a:gd name="connsiteX7" fmla="*/ 248579 w 577871"/>
              <a:gd name="connsiteY7" fmla="*/ 730703 h 732148"/>
              <a:gd name="connsiteX8" fmla="*/ 422749 w 577871"/>
              <a:gd name="connsiteY8" fmla="*/ 647020 h 732148"/>
              <a:gd name="connsiteX9" fmla="*/ 577871 w 577871"/>
              <a:gd name="connsiteY9" fmla="*/ 615723 h 732148"/>
              <a:gd name="connsiteX0" fmla="*/ 8411 w 577871"/>
              <a:gd name="connsiteY0" fmla="*/ 0 h 732148"/>
              <a:gd name="connsiteX1" fmla="*/ 5395 w 577871"/>
              <a:gd name="connsiteY1" fmla="*/ 225168 h 732148"/>
              <a:gd name="connsiteX2" fmla="*/ 80529 w 577871"/>
              <a:gd name="connsiteY2" fmla="*/ 255815 h 732148"/>
              <a:gd name="connsiteX3" fmla="*/ 118630 w 577871"/>
              <a:gd name="connsiteY3" fmla="*/ 293915 h 732148"/>
              <a:gd name="connsiteX4" fmla="*/ 149246 w 577871"/>
              <a:gd name="connsiteY4" fmla="*/ 391885 h 732148"/>
              <a:gd name="connsiteX5" fmla="*/ 137679 w 577871"/>
              <a:gd name="connsiteY5" fmla="*/ 427265 h 732148"/>
              <a:gd name="connsiteX6" fmla="*/ 138360 w 577871"/>
              <a:gd name="connsiteY6" fmla="*/ 678316 h 732148"/>
              <a:gd name="connsiteX7" fmla="*/ 248579 w 577871"/>
              <a:gd name="connsiteY7" fmla="*/ 730703 h 732148"/>
              <a:gd name="connsiteX8" fmla="*/ 422749 w 577871"/>
              <a:gd name="connsiteY8" fmla="*/ 647020 h 732148"/>
              <a:gd name="connsiteX9" fmla="*/ 577871 w 577871"/>
              <a:gd name="connsiteY9" fmla="*/ 615723 h 732148"/>
              <a:gd name="connsiteX0" fmla="*/ 8411 w 577871"/>
              <a:gd name="connsiteY0" fmla="*/ 0 h 732148"/>
              <a:gd name="connsiteX1" fmla="*/ 5395 w 577871"/>
              <a:gd name="connsiteY1" fmla="*/ 225168 h 732148"/>
              <a:gd name="connsiteX2" fmla="*/ 80529 w 577871"/>
              <a:gd name="connsiteY2" fmla="*/ 255815 h 732148"/>
              <a:gd name="connsiteX3" fmla="*/ 118630 w 577871"/>
              <a:gd name="connsiteY3" fmla="*/ 293915 h 732148"/>
              <a:gd name="connsiteX4" fmla="*/ 149246 w 577871"/>
              <a:gd name="connsiteY4" fmla="*/ 391885 h 732148"/>
              <a:gd name="connsiteX5" fmla="*/ 137679 w 577871"/>
              <a:gd name="connsiteY5" fmla="*/ 427265 h 732148"/>
              <a:gd name="connsiteX6" fmla="*/ 138360 w 577871"/>
              <a:gd name="connsiteY6" fmla="*/ 678316 h 732148"/>
              <a:gd name="connsiteX7" fmla="*/ 248579 w 577871"/>
              <a:gd name="connsiteY7" fmla="*/ 730703 h 732148"/>
              <a:gd name="connsiteX8" fmla="*/ 422749 w 577871"/>
              <a:gd name="connsiteY8" fmla="*/ 647020 h 732148"/>
              <a:gd name="connsiteX9" fmla="*/ 577871 w 577871"/>
              <a:gd name="connsiteY9" fmla="*/ 615723 h 732148"/>
              <a:gd name="connsiteX0" fmla="*/ 8411 w 577871"/>
              <a:gd name="connsiteY0" fmla="*/ 0 h 732148"/>
              <a:gd name="connsiteX1" fmla="*/ 5395 w 577871"/>
              <a:gd name="connsiteY1" fmla="*/ 225168 h 732148"/>
              <a:gd name="connsiteX2" fmla="*/ 72062 w 577871"/>
              <a:gd name="connsiteY2" fmla="*/ 257931 h 732148"/>
              <a:gd name="connsiteX3" fmla="*/ 118630 w 577871"/>
              <a:gd name="connsiteY3" fmla="*/ 293915 h 732148"/>
              <a:gd name="connsiteX4" fmla="*/ 149246 w 577871"/>
              <a:gd name="connsiteY4" fmla="*/ 391885 h 732148"/>
              <a:gd name="connsiteX5" fmla="*/ 137679 w 577871"/>
              <a:gd name="connsiteY5" fmla="*/ 427265 h 732148"/>
              <a:gd name="connsiteX6" fmla="*/ 138360 w 577871"/>
              <a:gd name="connsiteY6" fmla="*/ 678316 h 732148"/>
              <a:gd name="connsiteX7" fmla="*/ 248579 w 577871"/>
              <a:gd name="connsiteY7" fmla="*/ 730703 h 732148"/>
              <a:gd name="connsiteX8" fmla="*/ 422749 w 577871"/>
              <a:gd name="connsiteY8" fmla="*/ 647020 h 732148"/>
              <a:gd name="connsiteX9" fmla="*/ 577871 w 577871"/>
              <a:gd name="connsiteY9" fmla="*/ 615723 h 732148"/>
              <a:gd name="connsiteX0" fmla="*/ 8411 w 577871"/>
              <a:gd name="connsiteY0" fmla="*/ 0 h 732148"/>
              <a:gd name="connsiteX1" fmla="*/ 5395 w 577871"/>
              <a:gd name="connsiteY1" fmla="*/ 225168 h 732148"/>
              <a:gd name="connsiteX2" fmla="*/ 72062 w 577871"/>
              <a:gd name="connsiteY2" fmla="*/ 257931 h 732148"/>
              <a:gd name="connsiteX3" fmla="*/ 118630 w 577871"/>
              <a:gd name="connsiteY3" fmla="*/ 293915 h 732148"/>
              <a:gd name="connsiteX4" fmla="*/ 149246 w 577871"/>
              <a:gd name="connsiteY4" fmla="*/ 391885 h 732148"/>
              <a:gd name="connsiteX5" fmla="*/ 137679 w 577871"/>
              <a:gd name="connsiteY5" fmla="*/ 427265 h 732148"/>
              <a:gd name="connsiteX6" fmla="*/ 138360 w 577871"/>
              <a:gd name="connsiteY6" fmla="*/ 678316 h 732148"/>
              <a:gd name="connsiteX7" fmla="*/ 248579 w 577871"/>
              <a:gd name="connsiteY7" fmla="*/ 730703 h 732148"/>
              <a:gd name="connsiteX8" fmla="*/ 422749 w 577871"/>
              <a:gd name="connsiteY8" fmla="*/ 647020 h 732148"/>
              <a:gd name="connsiteX9" fmla="*/ 577871 w 577871"/>
              <a:gd name="connsiteY9" fmla="*/ 615723 h 732148"/>
              <a:gd name="connsiteX0" fmla="*/ 8411 w 577871"/>
              <a:gd name="connsiteY0" fmla="*/ 0 h 732148"/>
              <a:gd name="connsiteX1" fmla="*/ 5395 w 577871"/>
              <a:gd name="connsiteY1" fmla="*/ 225168 h 732148"/>
              <a:gd name="connsiteX2" fmla="*/ 63595 w 577871"/>
              <a:gd name="connsiteY2" fmla="*/ 255814 h 732148"/>
              <a:gd name="connsiteX3" fmla="*/ 118630 w 577871"/>
              <a:gd name="connsiteY3" fmla="*/ 293915 h 732148"/>
              <a:gd name="connsiteX4" fmla="*/ 149246 w 577871"/>
              <a:gd name="connsiteY4" fmla="*/ 391885 h 732148"/>
              <a:gd name="connsiteX5" fmla="*/ 137679 w 577871"/>
              <a:gd name="connsiteY5" fmla="*/ 427265 h 732148"/>
              <a:gd name="connsiteX6" fmla="*/ 138360 w 577871"/>
              <a:gd name="connsiteY6" fmla="*/ 678316 h 732148"/>
              <a:gd name="connsiteX7" fmla="*/ 248579 w 577871"/>
              <a:gd name="connsiteY7" fmla="*/ 730703 h 732148"/>
              <a:gd name="connsiteX8" fmla="*/ 422749 w 577871"/>
              <a:gd name="connsiteY8" fmla="*/ 647020 h 732148"/>
              <a:gd name="connsiteX9" fmla="*/ 577871 w 577871"/>
              <a:gd name="connsiteY9" fmla="*/ 615723 h 73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71" h="732148">
                <a:moveTo>
                  <a:pt x="8411" y="0"/>
                </a:moveTo>
                <a:cubicBezTo>
                  <a:pt x="19800" y="27885"/>
                  <a:pt x="-12181" y="156225"/>
                  <a:pt x="5395" y="225168"/>
                </a:cubicBezTo>
                <a:cubicBezTo>
                  <a:pt x="7436" y="266897"/>
                  <a:pt x="16298" y="236344"/>
                  <a:pt x="63595" y="255814"/>
                </a:cubicBezTo>
                <a:cubicBezTo>
                  <a:pt x="68861" y="308244"/>
                  <a:pt x="97199" y="270330"/>
                  <a:pt x="118630" y="293915"/>
                </a:cubicBezTo>
                <a:cubicBezTo>
                  <a:pt x="140061" y="317500"/>
                  <a:pt x="146071" y="369660"/>
                  <a:pt x="149246" y="391885"/>
                </a:cubicBezTo>
                <a:cubicBezTo>
                  <a:pt x="152421" y="414110"/>
                  <a:pt x="140854" y="383609"/>
                  <a:pt x="137679" y="427265"/>
                </a:cubicBezTo>
                <a:cubicBezTo>
                  <a:pt x="134504" y="470921"/>
                  <a:pt x="119877" y="627743"/>
                  <a:pt x="138360" y="678316"/>
                </a:cubicBezTo>
                <a:cubicBezTo>
                  <a:pt x="156843" y="728889"/>
                  <a:pt x="201181" y="735919"/>
                  <a:pt x="248579" y="730703"/>
                </a:cubicBezTo>
                <a:cubicBezTo>
                  <a:pt x="295977" y="725487"/>
                  <a:pt x="367867" y="666183"/>
                  <a:pt x="422749" y="647020"/>
                </a:cubicBezTo>
                <a:cubicBezTo>
                  <a:pt x="477631" y="627857"/>
                  <a:pt x="555306" y="620259"/>
                  <a:pt x="577871" y="615723"/>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5595138"/>
      </p:ext>
    </p:extLst>
  </p:cSld>
  <p:clrMapOvr>
    <a:masterClrMapping/>
  </p:clrMapOvr>
  <p:transition advClick="0" advTm="27000">
    <p:fade/>
    <p:sndAc>
      <p:stSnd>
        <p:snd r:embed="rId3" name="Slide_3_update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8" presetClass="emph" presetSubtype="0" fill="hold" grpId="1" nodeType="withEffect">
                                  <p:stCondLst>
                                    <p:cond delay="1500"/>
                                  </p:stCondLst>
                                  <p:childTnLst>
                                    <p:animRot by="21600000">
                                      <p:cBhvr>
                                        <p:cTn id="9" dur="2000" fill="hold"/>
                                        <p:tgtEl>
                                          <p:spTgt spid="7"/>
                                        </p:tgtEl>
                                        <p:attrNameLst>
                                          <p:attrName>r</p:attrName>
                                        </p:attrNameLst>
                                      </p:cBhvr>
                                    </p:animRot>
                                  </p:childTnLst>
                                </p:cTn>
                              </p:par>
                              <p:par>
                                <p:cTn id="10" presetID="10" presetClass="entr" presetSubtype="0" fill="hold" grpId="0" nodeType="withEffect">
                                  <p:stCondLst>
                                    <p:cond delay="7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600"/>
                                        <p:tgtEl>
                                          <p:spTgt spid="8"/>
                                        </p:tgtEl>
                                      </p:cBhvr>
                                    </p:animEffect>
                                  </p:childTnLst>
                                </p:cTn>
                              </p:par>
                              <p:par>
                                <p:cTn id="13" presetID="8" presetClass="emph" presetSubtype="0" fill="hold" grpId="1" nodeType="withEffect">
                                  <p:stCondLst>
                                    <p:cond delay="9500"/>
                                  </p:stCondLst>
                                  <p:childTnLst>
                                    <p:animRot by="21600000">
                                      <p:cBhvr>
                                        <p:cTn id="14" dur="2000" fill="hold"/>
                                        <p:tgtEl>
                                          <p:spTgt spid="8"/>
                                        </p:tgtEl>
                                        <p:attrNameLst>
                                          <p:attrName>r</p:attrName>
                                        </p:attrNameLst>
                                      </p:cBhvr>
                                    </p:animRot>
                                  </p:childTnLst>
                                </p:cTn>
                              </p:par>
                              <p:par>
                                <p:cTn id="15" presetID="22" presetClass="entr" presetSubtype="8" fill="hold" grpId="0" nodeType="withEffect">
                                  <p:stCondLst>
                                    <p:cond delay="135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4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Purpose &amp; Need</a:t>
            </a:r>
            <a:endParaRPr lang="en-US" dirty="0"/>
          </a:p>
        </p:txBody>
      </p:sp>
      <p:sp>
        <p:nvSpPr>
          <p:cNvPr id="3" name="Content Placeholder 2"/>
          <p:cNvSpPr>
            <a:spLocks noGrp="1"/>
          </p:cNvSpPr>
          <p:nvPr>
            <p:ph idx="1"/>
          </p:nvPr>
        </p:nvSpPr>
        <p:spPr>
          <a:xfrm>
            <a:off x="457200" y="1490372"/>
            <a:ext cx="8229600" cy="4868864"/>
          </a:xfrm>
        </p:spPr>
        <p:txBody>
          <a:bodyPr>
            <a:normAutofit fontScale="92500" lnSpcReduction="20000"/>
          </a:bodyPr>
          <a:lstStyle/>
          <a:p>
            <a:pPr marL="0" indent="0">
              <a:buNone/>
            </a:pPr>
            <a:r>
              <a:rPr lang="en-US" b="1" dirty="0" smtClean="0"/>
              <a:t>Project’s Purpose:</a:t>
            </a:r>
            <a:endParaRPr lang="en-US" b="1" dirty="0"/>
          </a:p>
          <a:p>
            <a:pPr lvl="0">
              <a:spcBef>
                <a:spcPts val="500"/>
              </a:spcBef>
            </a:pPr>
            <a:r>
              <a:rPr lang="en-US" dirty="0" smtClean="0">
                <a:solidFill>
                  <a:schemeClr val="tx1"/>
                </a:solidFill>
              </a:rPr>
              <a:t>To </a:t>
            </a:r>
            <a:r>
              <a:rPr lang="en-US" dirty="0">
                <a:solidFill>
                  <a:schemeClr val="tx1"/>
                </a:solidFill>
              </a:rPr>
              <a:t>complete a missing link in the statewide </a:t>
            </a:r>
            <a:r>
              <a:rPr lang="en-US" dirty="0" smtClean="0">
                <a:solidFill>
                  <a:schemeClr val="tx1"/>
                </a:solidFill>
              </a:rPr>
              <a:t/>
            </a:r>
            <a:br>
              <a:rPr lang="en-US" dirty="0" smtClean="0">
                <a:solidFill>
                  <a:schemeClr val="tx1"/>
                </a:solidFill>
              </a:rPr>
            </a:br>
            <a:r>
              <a:rPr lang="en-US" dirty="0" smtClean="0">
                <a:solidFill>
                  <a:schemeClr val="tx1"/>
                </a:solidFill>
              </a:rPr>
              <a:t>Coast </a:t>
            </a:r>
            <a:r>
              <a:rPr lang="en-US" dirty="0">
                <a:solidFill>
                  <a:schemeClr val="tx1"/>
                </a:solidFill>
              </a:rPr>
              <a:t>to Coast </a:t>
            </a:r>
            <a:r>
              <a:rPr lang="en-US" dirty="0" smtClean="0">
                <a:solidFill>
                  <a:schemeClr val="tx1"/>
                </a:solidFill>
              </a:rPr>
              <a:t>Trail</a:t>
            </a:r>
          </a:p>
          <a:p>
            <a:pPr marL="0" lvl="0" indent="0">
              <a:spcBef>
                <a:spcPts val="1500"/>
              </a:spcBef>
              <a:buNone/>
            </a:pPr>
            <a:r>
              <a:rPr lang="en-US" b="1" dirty="0" smtClean="0"/>
              <a:t>Project Need:</a:t>
            </a:r>
            <a:endParaRPr lang="en-US" b="1" dirty="0"/>
          </a:p>
          <a:p>
            <a:pPr lvl="0">
              <a:spcBef>
                <a:spcPts val="500"/>
              </a:spcBef>
            </a:pPr>
            <a:r>
              <a:rPr lang="en-US" dirty="0">
                <a:solidFill>
                  <a:schemeClr val="tx1"/>
                </a:solidFill>
              </a:rPr>
              <a:t>Modal interrelationships – to </a:t>
            </a:r>
            <a:r>
              <a:rPr lang="en-US" dirty="0" smtClean="0">
                <a:solidFill>
                  <a:schemeClr val="tx1"/>
                </a:solidFill>
              </a:rPr>
              <a:t>provide safe</a:t>
            </a:r>
            <a:r>
              <a:rPr lang="en-US" dirty="0">
                <a:solidFill>
                  <a:schemeClr val="tx1"/>
                </a:solidFill>
              </a:rPr>
              <a:t>, </a:t>
            </a:r>
            <a:r>
              <a:rPr lang="en-US" dirty="0" smtClean="0">
                <a:solidFill>
                  <a:schemeClr val="tx1"/>
                </a:solidFill>
              </a:rPr>
              <a:t/>
            </a:r>
            <a:br>
              <a:rPr lang="en-US" dirty="0" smtClean="0">
                <a:solidFill>
                  <a:schemeClr val="tx1"/>
                </a:solidFill>
              </a:rPr>
            </a:br>
            <a:r>
              <a:rPr lang="en-US" dirty="0" smtClean="0">
                <a:solidFill>
                  <a:schemeClr val="tx1"/>
                </a:solidFill>
              </a:rPr>
              <a:t>non-vehicular transportation and recreation to </a:t>
            </a:r>
            <a:r>
              <a:rPr lang="en-US" dirty="0">
                <a:solidFill>
                  <a:schemeClr val="tx1"/>
                </a:solidFill>
              </a:rPr>
              <a:t>residents and </a:t>
            </a:r>
            <a:r>
              <a:rPr lang="en-US" dirty="0" smtClean="0">
                <a:solidFill>
                  <a:schemeClr val="tx1"/>
                </a:solidFill>
              </a:rPr>
              <a:t>visitors traveling within and beyond the study area</a:t>
            </a:r>
          </a:p>
          <a:p>
            <a:pPr marL="0" indent="0">
              <a:spcBef>
                <a:spcPts val="1500"/>
              </a:spcBef>
              <a:buNone/>
            </a:pPr>
            <a:r>
              <a:rPr lang="en-US" b="1" dirty="0" smtClean="0"/>
              <a:t>Potential Benefits</a:t>
            </a:r>
            <a:r>
              <a:rPr lang="en-US" b="1" dirty="0"/>
              <a:t>:</a:t>
            </a:r>
          </a:p>
          <a:p>
            <a:pPr>
              <a:spcBef>
                <a:spcPts val="500"/>
              </a:spcBef>
            </a:pPr>
            <a:r>
              <a:rPr lang="en-US" dirty="0" smtClean="0">
                <a:solidFill>
                  <a:schemeClr val="tx1"/>
                </a:solidFill>
              </a:rPr>
              <a:t>Increased business activity, tourism, improved quality of life, improved public health and increased property values</a:t>
            </a:r>
            <a:endParaRPr lang="en-US" dirty="0">
              <a:solidFill>
                <a:schemeClr val="tx1"/>
              </a:solidFill>
            </a:endParaRPr>
          </a:p>
        </p:txBody>
      </p:sp>
      <p:sp>
        <p:nvSpPr>
          <p:cNvPr id="4" name="Slide Number Placeholder 5"/>
          <p:cNvSpPr>
            <a:spLocks noGrp="1"/>
          </p:cNvSpPr>
          <p:nvPr>
            <p:ph type="sldNum" sz="quarter" idx="4294967295"/>
          </p:nvPr>
        </p:nvSpPr>
        <p:spPr>
          <a:xfrm>
            <a:off x="8686800" y="6492875"/>
            <a:ext cx="381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4</a:t>
            </a:fld>
            <a:endParaRPr lang="en-US" dirty="0"/>
          </a:p>
        </p:txBody>
      </p:sp>
    </p:spTree>
    <p:extLst>
      <p:ext uri="{BB962C8B-B14F-4D97-AF65-F5344CB8AC3E}">
        <p14:creationId xmlns:p14="http://schemas.microsoft.com/office/powerpoint/2010/main" val="2055335761"/>
      </p:ext>
    </p:extLst>
  </p:cSld>
  <p:clrMapOvr>
    <a:masterClrMapping/>
  </p:clrMapOvr>
  <p:transition advClick="0" advTm="29000">
    <p:fade/>
    <p:sndAc>
      <p:stSnd>
        <p:snd r:embed="rId3" name="Slide_4.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250"/>
                                        <p:tgtEl>
                                          <p:spTgt spid="3">
                                            <p:txEl>
                                              <p:pRg st="0" end="0"/>
                                            </p:txEl>
                                          </p:spTgt>
                                        </p:tgtEl>
                                      </p:cBhvr>
                                    </p:animEffect>
                                  </p:childTnLst>
                                </p:cTn>
                              </p:par>
                              <p:par>
                                <p:cTn id="8" presetID="22" presetClass="entr" presetSubtype="1" fill="hold" nodeType="withEffect">
                                  <p:stCondLst>
                                    <p:cond delay="25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2250"/>
                                        <p:tgtEl>
                                          <p:spTgt spid="3">
                                            <p:txEl>
                                              <p:pRg st="1" end="1"/>
                                            </p:txEl>
                                          </p:spTgt>
                                        </p:tgtEl>
                                      </p:cBhvr>
                                    </p:animEffect>
                                  </p:childTnLst>
                                </p:cTn>
                              </p:par>
                              <p:par>
                                <p:cTn id="11" presetID="22" presetClass="entr" presetSubtype="1" fill="hold" nodeType="withEffect">
                                  <p:stCondLst>
                                    <p:cond delay="575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3000"/>
                                        <p:tgtEl>
                                          <p:spTgt spid="3">
                                            <p:txEl>
                                              <p:pRg st="2" end="2"/>
                                            </p:txEl>
                                          </p:spTgt>
                                        </p:tgtEl>
                                      </p:cBhvr>
                                    </p:animEffect>
                                  </p:childTnLst>
                                </p:cTn>
                              </p:par>
                              <p:par>
                                <p:cTn id="14" presetID="22" presetClass="entr" presetSubtype="1" fill="hold" nodeType="withEffect">
                                  <p:stCondLst>
                                    <p:cond delay="575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up)">
                                      <p:cBhvr>
                                        <p:cTn id="16" dur="3000"/>
                                        <p:tgtEl>
                                          <p:spTgt spid="3">
                                            <p:txEl>
                                              <p:pRg st="3" end="3"/>
                                            </p:txEl>
                                          </p:spTgt>
                                        </p:tgtEl>
                                      </p:cBhvr>
                                    </p:animEffect>
                                  </p:childTnLst>
                                </p:cTn>
                              </p:par>
                              <p:par>
                                <p:cTn id="17" presetID="22" presetClass="entr" presetSubtype="1" fill="hold" nodeType="withEffect">
                                  <p:stCondLst>
                                    <p:cond delay="160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up)">
                                      <p:cBhvr>
                                        <p:cTn id="19" dur="2750"/>
                                        <p:tgtEl>
                                          <p:spTgt spid="3">
                                            <p:txEl>
                                              <p:pRg st="4" end="4"/>
                                            </p:txEl>
                                          </p:spTgt>
                                        </p:tgtEl>
                                      </p:cBhvr>
                                    </p:animEffect>
                                  </p:childTnLst>
                                </p:cTn>
                              </p:par>
                              <p:par>
                                <p:cTn id="20" presetID="22" presetClass="entr" presetSubtype="1" fill="hold" nodeType="withEffect">
                                  <p:stCondLst>
                                    <p:cond delay="1600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up)">
                                      <p:cBhvr>
                                        <p:cTn id="22" dur="27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90600" y="0"/>
            <a:ext cx="8153400" cy="944563"/>
          </a:xfrm>
        </p:spPr>
        <p:txBody>
          <a:bodyPr/>
          <a:lstStyle/>
          <a:p>
            <a:r>
              <a:rPr lang="en-US" dirty="0" smtClean="0"/>
              <a:t>The Coast to Coast Trail</a:t>
            </a:r>
            <a:endParaRPr lang="en-US" dirty="0"/>
          </a:p>
        </p:txBody>
      </p:sp>
      <p:sp>
        <p:nvSpPr>
          <p:cNvPr id="4" name="Oval 3"/>
          <p:cNvSpPr/>
          <p:nvPr/>
        </p:nvSpPr>
        <p:spPr>
          <a:xfrm>
            <a:off x="1600200" y="2533400"/>
            <a:ext cx="381000" cy="228600"/>
          </a:xfrm>
          <a:prstGeom prst="ellipse">
            <a:avLst/>
          </a:prstGeom>
          <a:no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295" y="3448291"/>
            <a:ext cx="3590563" cy="143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flipV="1">
            <a:off x="1981201" y="2733301"/>
            <a:ext cx="2197260" cy="2324836"/>
          </a:xfrm>
          <a:prstGeom prst="straightConnector1">
            <a:avLst/>
          </a:prstGeom>
          <a:ln w="50800">
            <a:solidFill>
              <a:srgbClr val="7030A0"/>
            </a:solidFill>
            <a:tailEnd type="arrow"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000" y="1273386"/>
            <a:ext cx="240982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4294967295"/>
          </p:nvPr>
        </p:nvSpPr>
        <p:spPr>
          <a:xfrm>
            <a:off x="3079831" y="5058137"/>
            <a:ext cx="4128689" cy="907648"/>
          </a:xfrm>
          <a:solidFill>
            <a:schemeClr val="bg1"/>
          </a:solidFill>
          <a:ln w="25400">
            <a:solidFill>
              <a:srgbClr val="7030A0"/>
            </a:solidFill>
          </a:ln>
        </p:spPr>
        <p:txBody>
          <a:bodyPr>
            <a:normAutofit/>
          </a:bodyPr>
          <a:lstStyle/>
          <a:p>
            <a:pPr marL="0" indent="0">
              <a:buNone/>
            </a:pPr>
            <a:r>
              <a:rPr lang="en-US" sz="2400" b="1" dirty="0" smtClean="0"/>
              <a:t>Good Neighbor Trail Gap in the Coast to Coast Trail</a:t>
            </a:r>
            <a:endParaRPr lang="en-US" sz="2400" b="1" dirty="0"/>
          </a:p>
        </p:txBody>
      </p:sp>
      <p:sp>
        <p:nvSpPr>
          <p:cNvPr id="10" name="Slide Number Placeholder 5"/>
          <p:cNvSpPr>
            <a:spLocks noGrp="1"/>
          </p:cNvSpPr>
          <p:nvPr>
            <p:ph type="sldNum" sz="quarter" idx="4294967295"/>
          </p:nvPr>
        </p:nvSpPr>
        <p:spPr>
          <a:xfrm>
            <a:off x="8686800" y="6492875"/>
            <a:ext cx="381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5</a:t>
            </a:fld>
            <a:endParaRPr lang="en-US" dirty="0"/>
          </a:p>
        </p:txBody>
      </p:sp>
    </p:spTree>
    <p:extLst>
      <p:ext uri="{BB962C8B-B14F-4D97-AF65-F5344CB8AC3E}">
        <p14:creationId xmlns:p14="http://schemas.microsoft.com/office/powerpoint/2010/main" val="3793227961"/>
      </p:ext>
    </p:extLst>
  </p:cSld>
  <p:clrMapOvr>
    <a:masterClrMapping/>
  </p:clrMapOvr>
  <p:transition spd="slow" advClick="0" advTm="13000">
    <p:circle/>
    <p:sndAc>
      <p:stSnd>
        <p:snd r:embed="rId3" name="Slide_5.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7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500"/>
                                        <p:tgtEl>
                                          <p:spTgt spid="6"/>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1000"/>
                                        <p:tgtEl>
                                          <p:spTgt spid="3">
                                            <p:bg/>
                                          </p:spTgt>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0" y="76200"/>
            <a:ext cx="5943600" cy="9144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3200" b="1" dirty="0" smtClean="0">
                <a:solidFill>
                  <a:schemeClr val="bg1">
                    <a:lumMod val="95000"/>
                  </a:schemeClr>
                </a:solidFill>
              </a:rPr>
              <a:t>Previous MPO Alternatives Analysis</a:t>
            </a:r>
            <a:endParaRPr lang="en-US" sz="3200" b="1" dirty="0">
              <a:solidFill>
                <a:schemeClr val="bg1">
                  <a:lumMod val="95000"/>
                </a:schemeClr>
              </a:solidFill>
            </a:endParaRPr>
          </a:p>
        </p:txBody>
      </p:sp>
      <p:sp>
        <p:nvSpPr>
          <p:cNvPr id="6" name="Slide Number Placeholder 5"/>
          <p:cNvSpPr>
            <a:spLocks noGrp="1"/>
          </p:cNvSpPr>
          <p:nvPr>
            <p:ph type="sldNum" sz="quarter" idx="4294967295"/>
          </p:nvPr>
        </p:nvSpPr>
        <p:spPr>
          <a:xfrm>
            <a:off x="8610600" y="6492875"/>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6</a:t>
            </a:fld>
            <a:endParaRPr lang="en-US"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199" y="1200729"/>
            <a:ext cx="6836227" cy="531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9770610"/>
      </p:ext>
    </p:extLst>
  </p:cSld>
  <p:clrMapOvr>
    <a:masterClrMapping/>
  </p:clrMapOvr>
  <p:transition spd="slow" advClick="0" advTm="16000">
    <p:fade/>
    <p:sndAc>
      <p:stSnd>
        <p:snd r:embed="rId3" name="Slide_6.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Proposed Trail Alignment</a:t>
            </a:r>
            <a:endParaRPr lang="en-US" dirty="0"/>
          </a:p>
        </p:txBody>
      </p:sp>
      <p:sp>
        <p:nvSpPr>
          <p:cNvPr id="12" name="TextBox 11"/>
          <p:cNvSpPr txBox="1"/>
          <p:nvPr/>
        </p:nvSpPr>
        <p:spPr>
          <a:xfrm>
            <a:off x="4868418" y="2733675"/>
            <a:ext cx="696503" cy="784830"/>
          </a:xfrm>
          <a:prstGeom prst="rect">
            <a:avLst/>
          </a:prstGeom>
          <a:noFill/>
        </p:spPr>
        <p:txBody>
          <a:bodyPr wrap="square" rtlCol="0">
            <a:spAutoFit/>
          </a:bodyPr>
          <a:lstStyle/>
          <a:p>
            <a:pPr>
              <a:lnSpc>
                <a:spcPts val="1800"/>
              </a:lnSpc>
            </a:pPr>
            <a:r>
              <a:rPr lang="en-US" b="1" dirty="0" smtClean="0">
                <a:solidFill>
                  <a:schemeClr val="bg1"/>
                </a:solidFill>
              </a:rPr>
              <a:t>Tom Varn Park</a:t>
            </a:r>
            <a:endParaRPr lang="en-US" b="1" dirty="0">
              <a:solidFill>
                <a:schemeClr val="bg1"/>
              </a:solidFill>
            </a:endParaRPr>
          </a:p>
        </p:txBody>
      </p:sp>
      <p:sp>
        <p:nvSpPr>
          <p:cNvPr id="13" name="TextBox 12"/>
          <p:cNvSpPr txBox="1"/>
          <p:nvPr/>
        </p:nvSpPr>
        <p:spPr>
          <a:xfrm rot="3962182">
            <a:off x="621324" y="4471822"/>
            <a:ext cx="1226245"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Cortez Rd</a:t>
            </a:r>
            <a:endParaRPr lang="en-US"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1727024" y="2854436"/>
            <a:ext cx="1745828"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W. Jefferson St</a:t>
            </a:r>
            <a:endParaRPr lang="en-US"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rot="16200000">
            <a:off x="134770" y="2355541"/>
            <a:ext cx="1050288" cy="369333"/>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Cobb Rd</a:t>
            </a:r>
            <a:endParaRPr lang="en-US" b="1"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rot="16200000">
            <a:off x="7604307" y="3120169"/>
            <a:ext cx="1745828"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S. Main St</a:t>
            </a:r>
            <a:endParaRPr lang="en-US" b="1" dirty="0">
              <a:solidFill>
                <a:schemeClr val="bg1"/>
              </a:solidFill>
              <a:effectLst>
                <a:outerShdw blurRad="38100" dist="38100" dir="2700000" algn="tl">
                  <a:srgbClr val="000000">
                    <a:alpha val="43137"/>
                  </a:srgbClr>
                </a:outerShdw>
              </a:effectLst>
            </a:endParaRPr>
          </a:p>
        </p:txBody>
      </p:sp>
      <p:sp>
        <p:nvSpPr>
          <p:cNvPr id="17" name="TextBox 16"/>
          <p:cNvSpPr txBox="1"/>
          <p:nvPr/>
        </p:nvSpPr>
        <p:spPr>
          <a:xfrm rot="18032503">
            <a:off x="5533558" y="3480805"/>
            <a:ext cx="1745828"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S. Broad St</a:t>
            </a:r>
            <a:endParaRPr lang="en-US" b="1" dirty="0">
              <a:solidFill>
                <a:schemeClr val="bg1"/>
              </a:solidFill>
              <a:effectLst>
                <a:outerShdw blurRad="38100" dist="38100" dir="2700000" algn="tl">
                  <a:srgbClr val="000000">
                    <a:alpha val="43137"/>
                  </a:srgbClr>
                </a:outerShdw>
              </a:effectLst>
            </a:endParaRPr>
          </a:p>
        </p:txBody>
      </p:sp>
      <p:grpSp>
        <p:nvGrpSpPr>
          <p:cNvPr id="4" name="Group 3"/>
          <p:cNvGrpSpPr/>
          <p:nvPr/>
        </p:nvGrpSpPr>
        <p:grpSpPr>
          <a:xfrm>
            <a:off x="466779" y="2480282"/>
            <a:ext cx="8054827" cy="1235197"/>
            <a:chOff x="466779" y="2480282"/>
            <a:chExt cx="8054827" cy="1235197"/>
          </a:xfrm>
        </p:grpSpPr>
        <p:sp>
          <p:nvSpPr>
            <p:cNvPr id="3" name="Oval 2"/>
            <p:cNvSpPr/>
            <p:nvPr/>
          </p:nvSpPr>
          <p:spPr>
            <a:xfrm>
              <a:off x="466779" y="3098640"/>
              <a:ext cx="1027484" cy="473463"/>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rot="3908747">
              <a:off x="5756655" y="3103992"/>
              <a:ext cx="523322" cy="69965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8007864" y="2480282"/>
              <a:ext cx="513742" cy="412351"/>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Slide Number Placeholder 5"/>
          <p:cNvSpPr>
            <a:spLocks noGrp="1"/>
          </p:cNvSpPr>
          <p:nvPr>
            <p:ph type="sldNum" sz="quarter" idx="4294967295"/>
          </p:nvPr>
        </p:nvSpPr>
        <p:spPr>
          <a:xfrm>
            <a:off x="8686800" y="6492875"/>
            <a:ext cx="381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7</a:t>
            </a:fld>
            <a:endParaRPr lang="en-US" dirty="0"/>
          </a:p>
        </p:txBody>
      </p:sp>
      <p:pic>
        <p:nvPicPr>
          <p:cNvPr id="1026" name="Picture 2" descr="F:\MARKETING\PUBLIC INVOLVEMENT\__EXAMPLES_RESOURCES\Symbols\SR 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70" y="3701778"/>
            <a:ext cx="341784" cy="3417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3" descr="F:\MARKETING\PUBLIC INVOLVEMENT\__EXAMPLES_RESOURCES\Symbols\50 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6032" y="2979313"/>
            <a:ext cx="368808" cy="2962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SWES-FS\DATA\USERS\5guerrs\Desktop\US4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0099" y="4327345"/>
            <a:ext cx="320676" cy="3206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MARKETING\PUBLIC INVOLVEMENT\__EXAMPLES_RESOURCES\Symbols\50 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7253" y="2247643"/>
            <a:ext cx="368808" cy="296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16633"/>
      </p:ext>
    </p:extLst>
  </p:cSld>
  <p:clrMapOvr>
    <a:masterClrMapping/>
  </p:clrMapOvr>
  <p:transition spd="slow" advClick="0" advTm="30000">
    <p:split orient="vert"/>
    <p:sndAc>
      <p:stSnd>
        <p:snd r:embed="rId3" name="Slide_7.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9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038"/>
            <a:ext cx="8153400" cy="944562"/>
          </a:xfrm>
        </p:spPr>
        <p:txBody>
          <a:bodyPr/>
          <a:lstStyle/>
          <a:p>
            <a:r>
              <a:rPr lang="en-US" dirty="0" smtClean="0"/>
              <a:t>Trail Typical Sections</a:t>
            </a:r>
            <a:endParaRPr lang="en-US" dirty="0"/>
          </a:p>
        </p:txBody>
      </p:sp>
      <p:sp>
        <p:nvSpPr>
          <p:cNvPr id="6" name="Slide Number Placeholder 5"/>
          <p:cNvSpPr>
            <a:spLocks noGrp="1"/>
          </p:cNvSpPr>
          <p:nvPr>
            <p:ph type="sldNum" sz="quarter" idx="4294967295"/>
          </p:nvPr>
        </p:nvSpPr>
        <p:spPr>
          <a:xfrm>
            <a:off x="8534400" y="6492875"/>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8</a:t>
            </a:fld>
            <a:endParaRPr lang="en-US" dirty="0"/>
          </a:p>
        </p:txBody>
      </p:sp>
      <p:pic>
        <p:nvPicPr>
          <p:cNvPr id="7" name="Picture 2" descr="F:\PROJECT\5167733_001\_PD&amp;E FileCabinet\C.DesignDocumentation\C.03-Typical Section-TS Package\Shared_Use_Path_Urban Typical_Sec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6856" y="1409700"/>
            <a:ext cx="7616462"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613400"/>
            <a:ext cx="9144000" cy="461665"/>
          </a:xfrm>
          <a:prstGeom prst="rect">
            <a:avLst/>
          </a:prstGeom>
          <a:noFill/>
        </p:spPr>
        <p:txBody>
          <a:bodyPr wrap="square" rtlCol="0">
            <a:spAutoFit/>
          </a:bodyPr>
          <a:lstStyle/>
          <a:p>
            <a:pPr algn="ctr"/>
            <a:r>
              <a:rPr lang="en-US" sz="2400" b="1" dirty="0" smtClean="0"/>
              <a:t>Urban Trail Typical Section Example</a:t>
            </a:r>
            <a:endParaRPr lang="en-US" sz="2400" b="1" dirty="0"/>
          </a:p>
        </p:txBody>
      </p:sp>
      <p:sp>
        <p:nvSpPr>
          <p:cNvPr id="12" name="Rectangle 14"/>
          <p:cNvSpPr/>
          <p:nvPr/>
        </p:nvSpPr>
        <p:spPr>
          <a:xfrm>
            <a:off x="4286997" y="2117725"/>
            <a:ext cx="1602921" cy="1911350"/>
          </a:xfrm>
          <a:custGeom>
            <a:avLst/>
            <a:gdLst>
              <a:gd name="connsiteX0" fmla="*/ 0 w 1704975"/>
              <a:gd name="connsiteY0" fmla="*/ 0 h 1085850"/>
              <a:gd name="connsiteX1" fmla="*/ 1704975 w 1704975"/>
              <a:gd name="connsiteY1" fmla="*/ 0 h 1085850"/>
              <a:gd name="connsiteX2" fmla="*/ 1704975 w 1704975"/>
              <a:gd name="connsiteY2" fmla="*/ 1085850 h 1085850"/>
              <a:gd name="connsiteX3" fmla="*/ 0 w 1704975"/>
              <a:gd name="connsiteY3" fmla="*/ 1085850 h 1085850"/>
              <a:gd name="connsiteX4" fmla="*/ 0 w 1704975"/>
              <a:gd name="connsiteY4" fmla="*/ 0 h 1085850"/>
              <a:gd name="connsiteX0" fmla="*/ 0 w 1704975"/>
              <a:gd name="connsiteY0" fmla="*/ 0 h 1085850"/>
              <a:gd name="connsiteX1" fmla="*/ 600075 w 1704975"/>
              <a:gd name="connsiteY1" fmla="*/ 19050 h 1085850"/>
              <a:gd name="connsiteX2" fmla="*/ 1704975 w 1704975"/>
              <a:gd name="connsiteY2" fmla="*/ 1085850 h 1085850"/>
              <a:gd name="connsiteX3" fmla="*/ 0 w 1704975"/>
              <a:gd name="connsiteY3" fmla="*/ 1085850 h 1085850"/>
              <a:gd name="connsiteX4" fmla="*/ 0 w 1704975"/>
              <a:gd name="connsiteY4" fmla="*/ 0 h 1085850"/>
              <a:gd name="connsiteX0" fmla="*/ 0 w 1733550"/>
              <a:gd name="connsiteY0" fmla="*/ 0 h 1085850"/>
              <a:gd name="connsiteX1" fmla="*/ 600075 w 1733550"/>
              <a:gd name="connsiteY1" fmla="*/ 19050 h 1085850"/>
              <a:gd name="connsiteX2" fmla="*/ 1733550 w 1733550"/>
              <a:gd name="connsiteY2" fmla="*/ 1009650 h 1085850"/>
              <a:gd name="connsiteX3" fmla="*/ 0 w 1733550"/>
              <a:gd name="connsiteY3" fmla="*/ 1085850 h 1085850"/>
              <a:gd name="connsiteX4" fmla="*/ 0 w 1733550"/>
              <a:gd name="connsiteY4" fmla="*/ 0 h 1085850"/>
              <a:gd name="connsiteX0" fmla="*/ 0 w 1733550"/>
              <a:gd name="connsiteY0" fmla="*/ 0 h 1009650"/>
              <a:gd name="connsiteX1" fmla="*/ 600075 w 1733550"/>
              <a:gd name="connsiteY1" fmla="*/ 19050 h 1009650"/>
              <a:gd name="connsiteX2" fmla="*/ 1733550 w 1733550"/>
              <a:gd name="connsiteY2" fmla="*/ 1009650 h 1009650"/>
              <a:gd name="connsiteX3" fmla="*/ 1000125 w 1733550"/>
              <a:gd name="connsiteY3" fmla="*/ 952500 h 1009650"/>
              <a:gd name="connsiteX4" fmla="*/ 0 w 1733550"/>
              <a:gd name="connsiteY4" fmla="*/ 0 h 1009650"/>
              <a:gd name="connsiteX0" fmla="*/ 0 w 1733550"/>
              <a:gd name="connsiteY0" fmla="*/ 0 h 1009650"/>
              <a:gd name="connsiteX1" fmla="*/ 600075 w 1733550"/>
              <a:gd name="connsiteY1" fmla="*/ 19050 h 1009650"/>
              <a:gd name="connsiteX2" fmla="*/ 1733550 w 1733550"/>
              <a:gd name="connsiteY2" fmla="*/ 1009650 h 1009650"/>
              <a:gd name="connsiteX3" fmla="*/ 838200 w 1733550"/>
              <a:gd name="connsiteY3" fmla="*/ 1009650 h 1009650"/>
              <a:gd name="connsiteX4" fmla="*/ 0 w 1733550"/>
              <a:gd name="connsiteY4" fmla="*/ 0 h 1009650"/>
              <a:gd name="connsiteX0" fmla="*/ 0 w 1733550"/>
              <a:gd name="connsiteY0" fmla="*/ 9525 h 1019175"/>
              <a:gd name="connsiteX1" fmla="*/ 352425 w 1733550"/>
              <a:gd name="connsiteY1" fmla="*/ 0 h 1019175"/>
              <a:gd name="connsiteX2" fmla="*/ 1733550 w 1733550"/>
              <a:gd name="connsiteY2" fmla="*/ 1019175 h 1019175"/>
              <a:gd name="connsiteX3" fmla="*/ 838200 w 1733550"/>
              <a:gd name="connsiteY3" fmla="*/ 1019175 h 1019175"/>
              <a:gd name="connsiteX4" fmla="*/ 0 w 1733550"/>
              <a:gd name="connsiteY4" fmla="*/ 9525 h 1019175"/>
              <a:gd name="connsiteX0" fmla="*/ 0 w 1733550"/>
              <a:gd name="connsiteY0" fmla="*/ 0 h 1009650"/>
              <a:gd name="connsiteX1" fmla="*/ 371475 w 1733550"/>
              <a:gd name="connsiteY1" fmla="*/ 9525 h 1009650"/>
              <a:gd name="connsiteX2" fmla="*/ 1733550 w 1733550"/>
              <a:gd name="connsiteY2" fmla="*/ 1009650 h 1009650"/>
              <a:gd name="connsiteX3" fmla="*/ 838200 w 1733550"/>
              <a:gd name="connsiteY3" fmla="*/ 1009650 h 1009650"/>
              <a:gd name="connsiteX4" fmla="*/ 0 w 1733550"/>
              <a:gd name="connsiteY4" fmla="*/ 0 h 1009650"/>
              <a:gd name="connsiteX0" fmla="*/ 0 w 1714500"/>
              <a:gd name="connsiteY0" fmla="*/ 28575 h 1000125"/>
              <a:gd name="connsiteX1" fmla="*/ 352425 w 1714500"/>
              <a:gd name="connsiteY1" fmla="*/ 0 h 1000125"/>
              <a:gd name="connsiteX2" fmla="*/ 1714500 w 1714500"/>
              <a:gd name="connsiteY2" fmla="*/ 1000125 h 1000125"/>
              <a:gd name="connsiteX3" fmla="*/ 819150 w 1714500"/>
              <a:gd name="connsiteY3" fmla="*/ 1000125 h 1000125"/>
              <a:gd name="connsiteX4" fmla="*/ 0 w 1714500"/>
              <a:gd name="connsiteY4" fmla="*/ 28575 h 1000125"/>
              <a:gd name="connsiteX0" fmla="*/ 0 w 1752600"/>
              <a:gd name="connsiteY0" fmla="*/ 28575 h 1019175"/>
              <a:gd name="connsiteX1" fmla="*/ 352425 w 1752600"/>
              <a:gd name="connsiteY1" fmla="*/ 0 h 1019175"/>
              <a:gd name="connsiteX2" fmla="*/ 1752600 w 1752600"/>
              <a:gd name="connsiteY2" fmla="*/ 1019175 h 1019175"/>
              <a:gd name="connsiteX3" fmla="*/ 819150 w 1752600"/>
              <a:gd name="connsiteY3" fmla="*/ 1000125 h 1019175"/>
              <a:gd name="connsiteX4" fmla="*/ 0 w 1752600"/>
              <a:gd name="connsiteY4" fmla="*/ 28575 h 1019175"/>
              <a:gd name="connsiteX0" fmla="*/ 0 w 1771650"/>
              <a:gd name="connsiteY0" fmla="*/ 9525 h 1019175"/>
              <a:gd name="connsiteX1" fmla="*/ 371475 w 1771650"/>
              <a:gd name="connsiteY1" fmla="*/ 0 h 1019175"/>
              <a:gd name="connsiteX2" fmla="*/ 1771650 w 1771650"/>
              <a:gd name="connsiteY2" fmla="*/ 1019175 h 1019175"/>
              <a:gd name="connsiteX3" fmla="*/ 838200 w 1771650"/>
              <a:gd name="connsiteY3" fmla="*/ 1000125 h 1019175"/>
              <a:gd name="connsiteX4" fmla="*/ 0 w 1771650"/>
              <a:gd name="connsiteY4" fmla="*/ 9525 h 1019175"/>
              <a:gd name="connsiteX0" fmla="*/ 0 w 1771650"/>
              <a:gd name="connsiteY0" fmla="*/ 9525 h 1019175"/>
              <a:gd name="connsiteX1" fmla="*/ 371475 w 1771650"/>
              <a:gd name="connsiteY1" fmla="*/ 0 h 1019175"/>
              <a:gd name="connsiteX2" fmla="*/ 1771650 w 1771650"/>
              <a:gd name="connsiteY2" fmla="*/ 1019175 h 1019175"/>
              <a:gd name="connsiteX3" fmla="*/ 847725 w 1771650"/>
              <a:gd name="connsiteY3" fmla="*/ 1019175 h 1019175"/>
              <a:gd name="connsiteX4" fmla="*/ 0 w 1771650"/>
              <a:gd name="connsiteY4" fmla="*/ 9525 h 1019175"/>
              <a:gd name="connsiteX0" fmla="*/ 0 w 1771650"/>
              <a:gd name="connsiteY0" fmla="*/ 9525 h 1019175"/>
              <a:gd name="connsiteX1" fmla="*/ 371475 w 1771650"/>
              <a:gd name="connsiteY1" fmla="*/ 0 h 1019175"/>
              <a:gd name="connsiteX2" fmla="*/ 1771650 w 1771650"/>
              <a:gd name="connsiteY2" fmla="*/ 1019175 h 1019175"/>
              <a:gd name="connsiteX3" fmla="*/ 847725 w 1771650"/>
              <a:gd name="connsiteY3" fmla="*/ 1019175 h 1019175"/>
              <a:gd name="connsiteX4" fmla="*/ 0 w 1771650"/>
              <a:gd name="connsiteY4" fmla="*/ 9525 h 1019175"/>
              <a:gd name="connsiteX0" fmla="*/ 0 w 1771650"/>
              <a:gd name="connsiteY0" fmla="*/ 0 h 1009650"/>
              <a:gd name="connsiteX1" fmla="*/ 342900 w 1771650"/>
              <a:gd name="connsiteY1" fmla="*/ 0 h 1009650"/>
              <a:gd name="connsiteX2" fmla="*/ 1771650 w 1771650"/>
              <a:gd name="connsiteY2" fmla="*/ 1009650 h 1009650"/>
              <a:gd name="connsiteX3" fmla="*/ 847725 w 1771650"/>
              <a:gd name="connsiteY3" fmla="*/ 1009650 h 1009650"/>
              <a:gd name="connsiteX4" fmla="*/ 0 w 1771650"/>
              <a:gd name="connsiteY4" fmla="*/ 0 h 1009650"/>
              <a:gd name="connsiteX0" fmla="*/ 0 w 1771650"/>
              <a:gd name="connsiteY0" fmla="*/ 0 h 1028700"/>
              <a:gd name="connsiteX1" fmla="*/ 342900 w 1771650"/>
              <a:gd name="connsiteY1" fmla="*/ 0 h 1028700"/>
              <a:gd name="connsiteX2" fmla="*/ 1771650 w 1771650"/>
              <a:gd name="connsiteY2" fmla="*/ 1009650 h 1028700"/>
              <a:gd name="connsiteX3" fmla="*/ 377825 w 1771650"/>
              <a:gd name="connsiteY3" fmla="*/ 1028700 h 1028700"/>
              <a:gd name="connsiteX4" fmla="*/ 0 w 1771650"/>
              <a:gd name="connsiteY4" fmla="*/ 0 h 1028700"/>
              <a:gd name="connsiteX0" fmla="*/ 0 w 1854200"/>
              <a:gd name="connsiteY0" fmla="*/ 0 h 1028700"/>
              <a:gd name="connsiteX1" fmla="*/ 342900 w 1854200"/>
              <a:gd name="connsiteY1" fmla="*/ 0 h 1028700"/>
              <a:gd name="connsiteX2" fmla="*/ 1854200 w 1854200"/>
              <a:gd name="connsiteY2" fmla="*/ 965200 h 1028700"/>
              <a:gd name="connsiteX3" fmla="*/ 377825 w 1854200"/>
              <a:gd name="connsiteY3" fmla="*/ 1028700 h 1028700"/>
              <a:gd name="connsiteX4" fmla="*/ 0 w 1854200"/>
              <a:gd name="connsiteY4" fmla="*/ 0 h 1028700"/>
              <a:gd name="connsiteX0" fmla="*/ 0 w 1854200"/>
              <a:gd name="connsiteY0" fmla="*/ 895350 h 1924050"/>
              <a:gd name="connsiteX1" fmla="*/ 723900 w 1854200"/>
              <a:gd name="connsiteY1" fmla="*/ 0 h 1924050"/>
              <a:gd name="connsiteX2" fmla="*/ 1854200 w 1854200"/>
              <a:gd name="connsiteY2" fmla="*/ 1860550 h 1924050"/>
              <a:gd name="connsiteX3" fmla="*/ 377825 w 1854200"/>
              <a:gd name="connsiteY3" fmla="*/ 1924050 h 1924050"/>
              <a:gd name="connsiteX4" fmla="*/ 0 w 1854200"/>
              <a:gd name="connsiteY4" fmla="*/ 895350 h 1924050"/>
              <a:gd name="connsiteX0" fmla="*/ 0 w 1657350"/>
              <a:gd name="connsiteY0" fmla="*/ 38100 h 1924050"/>
              <a:gd name="connsiteX1" fmla="*/ 527050 w 1657350"/>
              <a:gd name="connsiteY1" fmla="*/ 0 h 1924050"/>
              <a:gd name="connsiteX2" fmla="*/ 1657350 w 1657350"/>
              <a:gd name="connsiteY2" fmla="*/ 1860550 h 1924050"/>
              <a:gd name="connsiteX3" fmla="*/ 180975 w 1657350"/>
              <a:gd name="connsiteY3" fmla="*/ 1924050 h 1924050"/>
              <a:gd name="connsiteX4" fmla="*/ 0 w 1657350"/>
              <a:gd name="connsiteY4" fmla="*/ 38100 h 1924050"/>
              <a:gd name="connsiteX0" fmla="*/ 0 w 1657350"/>
              <a:gd name="connsiteY0" fmla="*/ 25400 h 1911350"/>
              <a:gd name="connsiteX1" fmla="*/ 539750 w 1657350"/>
              <a:gd name="connsiteY1" fmla="*/ 0 h 1911350"/>
              <a:gd name="connsiteX2" fmla="*/ 1657350 w 1657350"/>
              <a:gd name="connsiteY2" fmla="*/ 1847850 h 1911350"/>
              <a:gd name="connsiteX3" fmla="*/ 180975 w 1657350"/>
              <a:gd name="connsiteY3" fmla="*/ 1911350 h 1911350"/>
              <a:gd name="connsiteX4" fmla="*/ 0 w 1657350"/>
              <a:gd name="connsiteY4" fmla="*/ 25400 h 1911350"/>
              <a:gd name="connsiteX0" fmla="*/ 0 w 1657350"/>
              <a:gd name="connsiteY0" fmla="*/ 25400 h 1911350"/>
              <a:gd name="connsiteX1" fmla="*/ 539750 w 1657350"/>
              <a:gd name="connsiteY1" fmla="*/ 0 h 1911350"/>
              <a:gd name="connsiteX2" fmla="*/ 1657350 w 1657350"/>
              <a:gd name="connsiteY2" fmla="*/ 1847850 h 1911350"/>
              <a:gd name="connsiteX3" fmla="*/ 180975 w 1657350"/>
              <a:gd name="connsiteY3" fmla="*/ 1911350 h 1911350"/>
              <a:gd name="connsiteX4" fmla="*/ 175238 w 1657350"/>
              <a:gd name="connsiteY4" fmla="*/ 1863725 h 1911350"/>
              <a:gd name="connsiteX5" fmla="*/ 0 w 1657350"/>
              <a:gd name="connsiteY5" fmla="*/ 25400 h 1911350"/>
              <a:gd name="connsiteX0" fmla="*/ 0 w 1613807"/>
              <a:gd name="connsiteY0" fmla="*/ 25400 h 1911350"/>
              <a:gd name="connsiteX1" fmla="*/ 539750 w 1613807"/>
              <a:gd name="connsiteY1" fmla="*/ 0 h 1911350"/>
              <a:gd name="connsiteX2" fmla="*/ 1613807 w 1613807"/>
              <a:gd name="connsiteY2" fmla="*/ 1847850 h 1911350"/>
              <a:gd name="connsiteX3" fmla="*/ 180975 w 1613807"/>
              <a:gd name="connsiteY3" fmla="*/ 1911350 h 1911350"/>
              <a:gd name="connsiteX4" fmla="*/ 175238 w 1613807"/>
              <a:gd name="connsiteY4" fmla="*/ 1863725 h 1911350"/>
              <a:gd name="connsiteX5" fmla="*/ 0 w 1613807"/>
              <a:gd name="connsiteY5" fmla="*/ 25400 h 1911350"/>
              <a:gd name="connsiteX0" fmla="*/ 0 w 1613807"/>
              <a:gd name="connsiteY0" fmla="*/ 25400 h 1911350"/>
              <a:gd name="connsiteX1" fmla="*/ 528864 w 1613807"/>
              <a:gd name="connsiteY1" fmla="*/ 0 h 1911350"/>
              <a:gd name="connsiteX2" fmla="*/ 1613807 w 1613807"/>
              <a:gd name="connsiteY2" fmla="*/ 1847850 h 1911350"/>
              <a:gd name="connsiteX3" fmla="*/ 180975 w 1613807"/>
              <a:gd name="connsiteY3" fmla="*/ 1911350 h 1911350"/>
              <a:gd name="connsiteX4" fmla="*/ 175238 w 1613807"/>
              <a:gd name="connsiteY4" fmla="*/ 1863725 h 1911350"/>
              <a:gd name="connsiteX5" fmla="*/ 0 w 1613807"/>
              <a:gd name="connsiteY5" fmla="*/ 25400 h 1911350"/>
              <a:gd name="connsiteX0" fmla="*/ 0 w 1613807"/>
              <a:gd name="connsiteY0" fmla="*/ 25400 h 1911350"/>
              <a:gd name="connsiteX1" fmla="*/ 528864 w 1613807"/>
              <a:gd name="connsiteY1" fmla="*/ 0 h 1911350"/>
              <a:gd name="connsiteX2" fmla="*/ 1613807 w 1613807"/>
              <a:gd name="connsiteY2" fmla="*/ 1847850 h 1911350"/>
              <a:gd name="connsiteX3" fmla="*/ 180975 w 1613807"/>
              <a:gd name="connsiteY3" fmla="*/ 1911350 h 1911350"/>
              <a:gd name="connsiteX4" fmla="*/ 175238 w 1613807"/>
              <a:gd name="connsiteY4" fmla="*/ 1863725 h 1911350"/>
              <a:gd name="connsiteX5" fmla="*/ 0 w 1613807"/>
              <a:gd name="connsiteY5" fmla="*/ 25400 h 1911350"/>
              <a:gd name="connsiteX0" fmla="*/ 0 w 1613807"/>
              <a:gd name="connsiteY0" fmla="*/ 25400 h 1911350"/>
              <a:gd name="connsiteX1" fmla="*/ 528864 w 1613807"/>
              <a:gd name="connsiteY1" fmla="*/ 0 h 1911350"/>
              <a:gd name="connsiteX2" fmla="*/ 1613807 w 1613807"/>
              <a:gd name="connsiteY2" fmla="*/ 1847850 h 1911350"/>
              <a:gd name="connsiteX3" fmla="*/ 180975 w 1613807"/>
              <a:gd name="connsiteY3" fmla="*/ 1911350 h 1911350"/>
              <a:gd name="connsiteX4" fmla="*/ 175238 w 1613807"/>
              <a:gd name="connsiteY4" fmla="*/ 1863725 h 1911350"/>
              <a:gd name="connsiteX5" fmla="*/ 0 w 1613807"/>
              <a:gd name="connsiteY5" fmla="*/ 25400 h 1911350"/>
              <a:gd name="connsiteX0" fmla="*/ 0 w 1581150"/>
              <a:gd name="connsiteY0" fmla="*/ 25400 h 1911350"/>
              <a:gd name="connsiteX1" fmla="*/ 496207 w 1581150"/>
              <a:gd name="connsiteY1" fmla="*/ 0 h 1911350"/>
              <a:gd name="connsiteX2" fmla="*/ 1581150 w 1581150"/>
              <a:gd name="connsiteY2" fmla="*/ 1847850 h 1911350"/>
              <a:gd name="connsiteX3" fmla="*/ 148318 w 1581150"/>
              <a:gd name="connsiteY3" fmla="*/ 1911350 h 1911350"/>
              <a:gd name="connsiteX4" fmla="*/ 142581 w 1581150"/>
              <a:gd name="connsiteY4" fmla="*/ 1863725 h 1911350"/>
              <a:gd name="connsiteX5" fmla="*/ 0 w 1581150"/>
              <a:gd name="connsiteY5" fmla="*/ 25400 h 1911350"/>
              <a:gd name="connsiteX0" fmla="*/ 0 w 1602921"/>
              <a:gd name="connsiteY0" fmla="*/ 36286 h 1911350"/>
              <a:gd name="connsiteX1" fmla="*/ 517978 w 1602921"/>
              <a:gd name="connsiteY1" fmla="*/ 0 h 1911350"/>
              <a:gd name="connsiteX2" fmla="*/ 1602921 w 1602921"/>
              <a:gd name="connsiteY2" fmla="*/ 1847850 h 1911350"/>
              <a:gd name="connsiteX3" fmla="*/ 170089 w 1602921"/>
              <a:gd name="connsiteY3" fmla="*/ 1911350 h 1911350"/>
              <a:gd name="connsiteX4" fmla="*/ 164352 w 1602921"/>
              <a:gd name="connsiteY4" fmla="*/ 1863725 h 1911350"/>
              <a:gd name="connsiteX5" fmla="*/ 0 w 1602921"/>
              <a:gd name="connsiteY5" fmla="*/ 36286 h 191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921" h="1911350">
                <a:moveTo>
                  <a:pt x="0" y="36286"/>
                </a:moveTo>
                <a:lnTo>
                  <a:pt x="517978" y="0"/>
                </a:lnTo>
                <a:cubicBezTo>
                  <a:pt x="868740" y="659493"/>
                  <a:pt x="1273930" y="1264557"/>
                  <a:pt x="1602921" y="1847850"/>
                </a:cubicBezTo>
                <a:lnTo>
                  <a:pt x="170089" y="1911350"/>
                </a:lnTo>
                <a:cubicBezTo>
                  <a:pt x="166060" y="1901825"/>
                  <a:pt x="168381" y="1873250"/>
                  <a:pt x="164352" y="1863725"/>
                </a:cubicBezTo>
                <a:lnTo>
                  <a:pt x="0" y="36286"/>
                </a:lnTo>
                <a:close/>
              </a:path>
            </a:pathLst>
          </a:custGeom>
          <a:solidFill>
            <a:srgbClr val="00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5027021"/>
      </p:ext>
    </p:extLst>
  </p:cSld>
  <p:clrMapOvr>
    <a:masterClrMapping/>
  </p:clrMapOvr>
  <mc:AlternateContent xmlns:mc="http://schemas.openxmlformats.org/markup-compatibility/2006" xmlns:p14="http://schemas.microsoft.com/office/powerpoint/2010/main">
    <mc:Choice Requires="p14">
      <p:transition spd="slow" p14:dur="1250" advClick="0" advTm="17000">
        <p:fade/>
        <p:sndAc>
          <p:stSnd>
            <p:snd r:embed="rId3" name="Slide_8.wav"/>
          </p:stSnd>
        </p:sndAc>
      </p:transition>
    </mc:Choice>
    <mc:Fallback xmlns="">
      <p:transition spd="slow" advClick="0" advTm="17000">
        <p:fade/>
        <p:sndAc>
          <p:stSnd>
            <p:snd r:embed="rId5" name="Slide_8.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038"/>
            <a:ext cx="8153400" cy="944562"/>
          </a:xfrm>
        </p:spPr>
        <p:txBody>
          <a:bodyPr/>
          <a:lstStyle/>
          <a:p>
            <a:r>
              <a:rPr lang="en-US" dirty="0" smtClean="0"/>
              <a:t>Trail Typical Sections</a:t>
            </a:r>
            <a:endParaRPr lang="en-US" dirty="0"/>
          </a:p>
        </p:txBody>
      </p:sp>
      <p:sp>
        <p:nvSpPr>
          <p:cNvPr id="6" name="Slide Number Placeholder 5"/>
          <p:cNvSpPr>
            <a:spLocks noGrp="1"/>
          </p:cNvSpPr>
          <p:nvPr>
            <p:ph type="sldNum" sz="quarter" idx="4294967295"/>
          </p:nvPr>
        </p:nvSpPr>
        <p:spPr>
          <a:xfrm>
            <a:off x="8534400" y="6492875"/>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05E0-A2AC-49E3-8ECE-2F4ABD2A78E6}" type="slidenum">
              <a:rPr lang="en-US" smtClean="0"/>
              <a:t>9</a:t>
            </a:fld>
            <a:endParaRPr lang="en-US" dirty="0"/>
          </a:p>
        </p:txBody>
      </p:sp>
      <p:pic>
        <p:nvPicPr>
          <p:cNvPr id="4" name="Picture 3" descr="F:\PROJECT\5167733_001\_PD&amp;E FileCabinet\C.DesignDocumentation\C.03-Typical Section-TS Package\Filled_Ditch_Op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55" y="1028700"/>
            <a:ext cx="5791200" cy="2854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779" t="18954"/>
          <a:stretch/>
        </p:blipFill>
        <p:spPr bwMode="auto">
          <a:xfrm>
            <a:off x="2986060" y="3870617"/>
            <a:ext cx="5865840" cy="27505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449610" y="1905000"/>
            <a:ext cx="1725468" cy="988868"/>
          </a:xfrm>
          <a:custGeom>
            <a:avLst/>
            <a:gdLst>
              <a:gd name="connsiteX0" fmla="*/ 0 w 1704975"/>
              <a:gd name="connsiteY0" fmla="*/ 0 h 1085850"/>
              <a:gd name="connsiteX1" fmla="*/ 1704975 w 1704975"/>
              <a:gd name="connsiteY1" fmla="*/ 0 h 1085850"/>
              <a:gd name="connsiteX2" fmla="*/ 1704975 w 1704975"/>
              <a:gd name="connsiteY2" fmla="*/ 1085850 h 1085850"/>
              <a:gd name="connsiteX3" fmla="*/ 0 w 1704975"/>
              <a:gd name="connsiteY3" fmla="*/ 1085850 h 1085850"/>
              <a:gd name="connsiteX4" fmla="*/ 0 w 1704975"/>
              <a:gd name="connsiteY4" fmla="*/ 0 h 1085850"/>
              <a:gd name="connsiteX0" fmla="*/ 0 w 1704975"/>
              <a:gd name="connsiteY0" fmla="*/ 0 h 1085850"/>
              <a:gd name="connsiteX1" fmla="*/ 600075 w 1704975"/>
              <a:gd name="connsiteY1" fmla="*/ 19050 h 1085850"/>
              <a:gd name="connsiteX2" fmla="*/ 1704975 w 1704975"/>
              <a:gd name="connsiteY2" fmla="*/ 1085850 h 1085850"/>
              <a:gd name="connsiteX3" fmla="*/ 0 w 1704975"/>
              <a:gd name="connsiteY3" fmla="*/ 1085850 h 1085850"/>
              <a:gd name="connsiteX4" fmla="*/ 0 w 1704975"/>
              <a:gd name="connsiteY4" fmla="*/ 0 h 1085850"/>
              <a:gd name="connsiteX0" fmla="*/ 0 w 1733550"/>
              <a:gd name="connsiteY0" fmla="*/ 0 h 1085850"/>
              <a:gd name="connsiteX1" fmla="*/ 600075 w 1733550"/>
              <a:gd name="connsiteY1" fmla="*/ 19050 h 1085850"/>
              <a:gd name="connsiteX2" fmla="*/ 1733550 w 1733550"/>
              <a:gd name="connsiteY2" fmla="*/ 1009650 h 1085850"/>
              <a:gd name="connsiteX3" fmla="*/ 0 w 1733550"/>
              <a:gd name="connsiteY3" fmla="*/ 1085850 h 1085850"/>
              <a:gd name="connsiteX4" fmla="*/ 0 w 1733550"/>
              <a:gd name="connsiteY4" fmla="*/ 0 h 1085850"/>
              <a:gd name="connsiteX0" fmla="*/ 0 w 1733550"/>
              <a:gd name="connsiteY0" fmla="*/ 0 h 1009650"/>
              <a:gd name="connsiteX1" fmla="*/ 600075 w 1733550"/>
              <a:gd name="connsiteY1" fmla="*/ 19050 h 1009650"/>
              <a:gd name="connsiteX2" fmla="*/ 1733550 w 1733550"/>
              <a:gd name="connsiteY2" fmla="*/ 1009650 h 1009650"/>
              <a:gd name="connsiteX3" fmla="*/ 1000125 w 1733550"/>
              <a:gd name="connsiteY3" fmla="*/ 952500 h 1009650"/>
              <a:gd name="connsiteX4" fmla="*/ 0 w 1733550"/>
              <a:gd name="connsiteY4" fmla="*/ 0 h 1009650"/>
              <a:gd name="connsiteX0" fmla="*/ 0 w 1733550"/>
              <a:gd name="connsiteY0" fmla="*/ 0 h 1009650"/>
              <a:gd name="connsiteX1" fmla="*/ 600075 w 1733550"/>
              <a:gd name="connsiteY1" fmla="*/ 19050 h 1009650"/>
              <a:gd name="connsiteX2" fmla="*/ 1733550 w 1733550"/>
              <a:gd name="connsiteY2" fmla="*/ 1009650 h 1009650"/>
              <a:gd name="connsiteX3" fmla="*/ 838200 w 1733550"/>
              <a:gd name="connsiteY3" fmla="*/ 1009650 h 1009650"/>
              <a:gd name="connsiteX4" fmla="*/ 0 w 1733550"/>
              <a:gd name="connsiteY4" fmla="*/ 0 h 1009650"/>
              <a:gd name="connsiteX0" fmla="*/ 0 w 1733550"/>
              <a:gd name="connsiteY0" fmla="*/ 9525 h 1019175"/>
              <a:gd name="connsiteX1" fmla="*/ 352425 w 1733550"/>
              <a:gd name="connsiteY1" fmla="*/ 0 h 1019175"/>
              <a:gd name="connsiteX2" fmla="*/ 1733550 w 1733550"/>
              <a:gd name="connsiteY2" fmla="*/ 1019175 h 1019175"/>
              <a:gd name="connsiteX3" fmla="*/ 838200 w 1733550"/>
              <a:gd name="connsiteY3" fmla="*/ 1019175 h 1019175"/>
              <a:gd name="connsiteX4" fmla="*/ 0 w 1733550"/>
              <a:gd name="connsiteY4" fmla="*/ 9525 h 1019175"/>
              <a:gd name="connsiteX0" fmla="*/ 0 w 1733550"/>
              <a:gd name="connsiteY0" fmla="*/ 0 h 1009650"/>
              <a:gd name="connsiteX1" fmla="*/ 371475 w 1733550"/>
              <a:gd name="connsiteY1" fmla="*/ 9525 h 1009650"/>
              <a:gd name="connsiteX2" fmla="*/ 1733550 w 1733550"/>
              <a:gd name="connsiteY2" fmla="*/ 1009650 h 1009650"/>
              <a:gd name="connsiteX3" fmla="*/ 838200 w 1733550"/>
              <a:gd name="connsiteY3" fmla="*/ 1009650 h 1009650"/>
              <a:gd name="connsiteX4" fmla="*/ 0 w 1733550"/>
              <a:gd name="connsiteY4" fmla="*/ 0 h 1009650"/>
              <a:gd name="connsiteX0" fmla="*/ 0 w 1714500"/>
              <a:gd name="connsiteY0" fmla="*/ 28575 h 1000125"/>
              <a:gd name="connsiteX1" fmla="*/ 352425 w 1714500"/>
              <a:gd name="connsiteY1" fmla="*/ 0 h 1000125"/>
              <a:gd name="connsiteX2" fmla="*/ 1714500 w 1714500"/>
              <a:gd name="connsiteY2" fmla="*/ 1000125 h 1000125"/>
              <a:gd name="connsiteX3" fmla="*/ 819150 w 1714500"/>
              <a:gd name="connsiteY3" fmla="*/ 1000125 h 1000125"/>
              <a:gd name="connsiteX4" fmla="*/ 0 w 1714500"/>
              <a:gd name="connsiteY4" fmla="*/ 28575 h 1000125"/>
              <a:gd name="connsiteX0" fmla="*/ 0 w 1752600"/>
              <a:gd name="connsiteY0" fmla="*/ 28575 h 1019175"/>
              <a:gd name="connsiteX1" fmla="*/ 352425 w 1752600"/>
              <a:gd name="connsiteY1" fmla="*/ 0 h 1019175"/>
              <a:gd name="connsiteX2" fmla="*/ 1752600 w 1752600"/>
              <a:gd name="connsiteY2" fmla="*/ 1019175 h 1019175"/>
              <a:gd name="connsiteX3" fmla="*/ 819150 w 1752600"/>
              <a:gd name="connsiteY3" fmla="*/ 1000125 h 1019175"/>
              <a:gd name="connsiteX4" fmla="*/ 0 w 1752600"/>
              <a:gd name="connsiteY4" fmla="*/ 28575 h 1019175"/>
              <a:gd name="connsiteX0" fmla="*/ 0 w 1771650"/>
              <a:gd name="connsiteY0" fmla="*/ 9525 h 1019175"/>
              <a:gd name="connsiteX1" fmla="*/ 371475 w 1771650"/>
              <a:gd name="connsiteY1" fmla="*/ 0 h 1019175"/>
              <a:gd name="connsiteX2" fmla="*/ 1771650 w 1771650"/>
              <a:gd name="connsiteY2" fmla="*/ 1019175 h 1019175"/>
              <a:gd name="connsiteX3" fmla="*/ 838200 w 1771650"/>
              <a:gd name="connsiteY3" fmla="*/ 1000125 h 1019175"/>
              <a:gd name="connsiteX4" fmla="*/ 0 w 1771650"/>
              <a:gd name="connsiteY4" fmla="*/ 9525 h 1019175"/>
              <a:gd name="connsiteX0" fmla="*/ 0 w 1771650"/>
              <a:gd name="connsiteY0" fmla="*/ 9525 h 1019175"/>
              <a:gd name="connsiteX1" fmla="*/ 371475 w 1771650"/>
              <a:gd name="connsiteY1" fmla="*/ 0 h 1019175"/>
              <a:gd name="connsiteX2" fmla="*/ 1771650 w 1771650"/>
              <a:gd name="connsiteY2" fmla="*/ 1019175 h 1019175"/>
              <a:gd name="connsiteX3" fmla="*/ 847725 w 1771650"/>
              <a:gd name="connsiteY3" fmla="*/ 1019175 h 1019175"/>
              <a:gd name="connsiteX4" fmla="*/ 0 w 1771650"/>
              <a:gd name="connsiteY4" fmla="*/ 9525 h 1019175"/>
              <a:gd name="connsiteX0" fmla="*/ 0 w 1771650"/>
              <a:gd name="connsiteY0" fmla="*/ 9525 h 1019175"/>
              <a:gd name="connsiteX1" fmla="*/ 371475 w 1771650"/>
              <a:gd name="connsiteY1" fmla="*/ 0 h 1019175"/>
              <a:gd name="connsiteX2" fmla="*/ 1771650 w 1771650"/>
              <a:gd name="connsiteY2" fmla="*/ 1019175 h 1019175"/>
              <a:gd name="connsiteX3" fmla="*/ 847725 w 1771650"/>
              <a:gd name="connsiteY3" fmla="*/ 1019175 h 1019175"/>
              <a:gd name="connsiteX4" fmla="*/ 0 w 1771650"/>
              <a:gd name="connsiteY4" fmla="*/ 9525 h 1019175"/>
              <a:gd name="connsiteX0" fmla="*/ 0 w 1771650"/>
              <a:gd name="connsiteY0" fmla="*/ 0 h 1009650"/>
              <a:gd name="connsiteX1" fmla="*/ 342900 w 1771650"/>
              <a:gd name="connsiteY1" fmla="*/ 0 h 1009650"/>
              <a:gd name="connsiteX2" fmla="*/ 1771650 w 1771650"/>
              <a:gd name="connsiteY2" fmla="*/ 1009650 h 1009650"/>
              <a:gd name="connsiteX3" fmla="*/ 847725 w 1771650"/>
              <a:gd name="connsiteY3" fmla="*/ 1009650 h 1009650"/>
              <a:gd name="connsiteX4" fmla="*/ 0 w 1771650"/>
              <a:gd name="connsiteY4" fmla="*/ 0 h 1009650"/>
              <a:gd name="connsiteX0" fmla="*/ 0 w 1771650"/>
              <a:gd name="connsiteY0" fmla="*/ 0 h 1009650"/>
              <a:gd name="connsiteX1" fmla="*/ 342900 w 1771650"/>
              <a:gd name="connsiteY1" fmla="*/ 0 h 1009650"/>
              <a:gd name="connsiteX2" fmla="*/ 1771650 w 1771650"/>
              <a:gd name="connsiteY2" fmla="*/ 1009650 h 1009650"/>
              <a:gd name="connsiteX3" fmla="*/ 881592 w 1771650"/>
              <a:gd name="connsiteY3" fmla="*/ 1009650 h 1009650"/>
              <a:gd name="connsiteX4" fmla="*/ 0 w 1771650"/>
              <a:gd name="connsiteY4" fmla="*/ 0 h 1009650"/>
              <a:gd name="connsiteX0" fmla="*/ 0 w 1771650"/>
              <a:gd name="connsiteY0" fmla="*/ 0 h 1009650"/>
              <a:gd name="connsiteX1" fmla="*/ 342900 w 1771650"/>
              <a:gd name="connsiteY1" fmla="*/ 0 h 1009650"/>
              <a:gd name="connsiteX2" fmla="*/ 1771650 w 1771650"/>
              <a:gd name="connsiteY2" fmla="*/ 1009650 h 1009650"/>
              <a:gd name="connsiteX3" fmla="*/ 881592 w 1771650"/>
              <a:gd name="connsiteY3" fmla="*/ 1009650 h 1009650"/>
              <a:gd name="connsiteX4" fmla="*/ 0 w 1771650"/>
              <a:gd name="connsiteY4" fmla="*/ 0 h 1009650"/>
              <a:gd name="connsiteX0" fmla="*/ 0 w 1746250"/>
              <a:gd name="connsiteY0" fmla="*/ 16933 h 1009650"/>
              <a:gd name="connsiteX1" fmla="*/ 317500 w 1746250"/>
              <a:gd name="connsiteY1" fmla="*/ 0 h 1009650"/>
              <a:gd name="connsiteX2" fmla="*/ 1746250 w 1746250"/>
              <a:gd name="connsiteY2" fmla="*/ 1009650 h 1009650"/>
              <a:gd name="connsiteX3" fmla="*/ 856192 w 1746250"/>
              <a:gd name="connsiteY3" fmla="*/ 1009650 h 1009650"/>
              <a:gd name="connsiteX4" fmla="*/ 0 w 1746250"/>
              <a:gd name="connsiteY4" fmla="*/ 16933 h 1009650"/>
              <a:gd name="connsiteX0" fmla="*/ 0 w 1746250"/>
              <a:gd name="connsiteY0" fmla="*/ 16933 h 1009650"/>
              <a:gd name="connsiteX1" fmla="*/ 292100 w 1746250"/>
              <a:gd name="connsiteY1" fmla="*/ 0 h 1009650"/>
              <a:gd name="connsiteX2" fmla="*/ 1746250 w 1746250"/>
              <a:gd name="connsiteY2" fmla="*/ 1009650 h 1009650"/>
              <a:gd name="connsiteX3" fmla="*/ 856192 w 1746250"/>
              <a:gd name="connsiteY3" fmla="*/ 1009650 h 1009650"/>
              <a:gd name="connsiteX4" fmla="*/ 0 w 1746250"/>
              <a:gd name="connsiteY4" fmla="*/ 16933 h 1009650"/>
              <a:gd name="connsiteX0" fmla="*/ 0 w 1725468"/>
              <a:gd name="connsiteY0" fmla="*/ 16933 h 1009650"/>
              <a:gd name="connsiteX1" fmla="*/ 292100 w 1725468"/>
              <a:gd name="connsiteY1" fmla="*/ 0 h 1009650"/>
              <a:gd name="connsiteX2" fmla="*/ 1725468 w 1725468"/>
              <a:gd name="connsiteY2" fmla="*/ 988868 h 1009650"/>
              <a:gd name="connsiteX3" fmla="*/ 856192 w 1725468"/>
              <a:gd name="connsiteY3" fmla="*/ 1009650 h 1009650"/>
              <a:gd name="connsiteX4" fmla="*/ 0 w 1725468"/>
              <a:gd name="connsiteY4" fmla="*/ 16933 h 1009650"/>
              <a:gd name="connsiteX0" fmla="*/ 0 w 1725468"/>
              <a:gd name="connsiteY0" fmla="*/ 16933 h 988868"/>
              <a:gd name="connsiteX1" fmla="*/ 292100 w 1725468"/>
              <a:gd name="connsiteY1" fmla="*/ 0 h 988868"/>
              <a:gd name="connsiteX2" fmla="*/ 1725468 w 1725468"/>
              <a:gd name="connsiteY2" fmla="*/ 988868 h 988868"/>
              <a:gd name="connsiteX3" fmla="*/ 842338 w 1725468"/>
              <a:gd name="connsiteY3" fmla="*/ 981940 h 988868"/>
              <a:gd name="connsiteX4" fmla="*/ 0 w 1725468"/>
              <a:gd name="connsiteY4" fmla="*/ 16933 h 98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468" h="988868">
                <a:moveTo>
                  <a:pt x="0" y="16933"/>
                </a:moveTo>
                <a:lnTo>
                  <a:pt x="292100" y="0"/>
                </a:lnTo>
                <a:lnTo>
                  <a:pt x="1725468" y="988868"/>
                </a:lnTo>
                <a:lnTo>
                  <a:pt x="842338" y="981940"/>
                </a:lnTo>
                <a:cubicBezTo>
                  <a:pt x="514607" y="611523"/>
                  <a:pt x="293864" y="353483"/>
                  <a:pt x="0" y="16933"/>
                </a:cubicBezTo>
                <a:close/>
              </a:path>
            </a:pathLst>
          </a:custGeom>
          <a:solidFill>
            <a:srgbClr val="0099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4"/>
          <p:cNvSpPr/>
          <p:nvPr/>
        </p:nvSpPr>
        <p:spPr>
          <a:xfrm>
            <a:off x="6326833" y="4646294"/>
            <a:ext cx="1546591" cy="911975"/>
          </a:xfrm>
          <a:custGeom>
            <a:avLst/>
            <a:gdLst>
              <a:gd name="connsiteX0" fmla="*/ 0 w 1704975"/>
              <a:gd name="connsiteY0" fmla="*/ 0 h 1085850"/>
              <a:gd name="connsiteX1" fmla="*/ 1704975 w 1704975"/>
              <a:gd name="connsiteY1" fmla="*/ 0 h 1085850"/>
              <a:gd name="connsiteX2" fmla="*/ 1704975 w 1704975"/>
              <a:gd name="connsiteY2" fmla="*/ 1085850 h 1085850"/>
              <a:gd name="connsiteX3" fmla="*/ 0 w 1704975"/>
              <a:gd name="connsiteY3" fmla="*/ 1085850 h 1085850"/>
              <a:gd name="connsiteX4" fmla="*/ 0 w 1704975"/>
              <a:gd name="connsiteY4" fmla="*/ 0 h 1085850"/>
              <a:gd name="connsiteX0" fmla="*/ 0 w 1704975"/>
              <a:gd name="connsiteY0" fmla="*/ 0 h 1085850"/>
              <a:gd name="connsiteX1" fmla="*/ 600075 w 1704975"/>
              <a:gd name="connsiteY1" fmla="*/ 19050 h 1085850"/>
              <a:gd name="connsiteX2" fmla="*/ 1704975 w 1704975"/>
              <a:gd name="connsiteY2" fmla="*/ 1085850 h 1085850"/>
              <a:gd name="connsiteX3" fmla="*/ 0 w 1704975"/>
              <a:gd name="connsiteY3" fmla="*/ 1085850 h 1085850"/>
              <a:gd name="connsiteX4" fmla="*/ 0 w 1704975"/>
              <a:gd name="connsiteY4" fmla="*/ 0 h 1085850"/>
              <a:gd name="connsiteX0" fmla="*/ 0 w 1733550"/>
              <a:gd name="connsiteY0" fmla="*/ 0 h 1085850"/>
              <a:gd name="connsiteX1" fmla="*/ 600075 w 1733550"/>
              <a:gd name="connsiteY1" fmla="*/ 19050 h 1085850"/>
              <a:gd name="connsiteX2" fmla="*/ 1733550 w 1733550"/>
              <a:gd name="connsiteY2" fmla="*/ 1009650 h 1085850"/>
              <a:gd name="connsiteX3" fmla="*/ 0 w 1733550"/>
              <a:gd name="connsiteY3" fmla="*/ 1085850 h 1085850"/>
              <a:gd name="connsiteX4" fmla="*/ 0 w 1733550"/>
              <a:gd name="connsiteY4" fmla="*/ 0 h 1085850"/>
              <a:gd name="connsiteX0" fmla="*/ 0 w 1733550"/>
              <a:gd name="connsiteY0" fmla="*/ 0 h 1009650"/>
              <a:gd name="connsiteX1" fmla="*/ 600075 w 1733550"/>
              <a:gd name="connsiteY1" fmla="*/ 19050 h 1009650"/>
              <a:gd name="connsiteX2" fmla="*/ 1733550 w 1733550"/>
              <a:gd name="connsiteY2" fmla="*/ 1009650 h 1009650"/>
              <a:gd name="connsiteX3" fmla="*/ 1000125 w 1733550"/>
              <a:gd name="connsiteY3" fmla="*/ 952500 h 1009650"/>
              <a:gd name="connsiteX4" fmla="*/ 0 w 1733550"/>
              <a:gd name="connsiteY4" fmla="*/ 0 h 1009650"/>
              <a:gd name="connsiteX0" fmla="*/ 0 w 1733550"/>
              <a:gd name="connsiteY0" fmla="*/ 0 h 1009650"/>
              <a:gd name="connsiteX1" fmla="*/ 600075 w 1733550"/>
              <a:gd name="connsiteY1" fmla="*/ 19050 h 1009650"/>
              <a:gd name="connsiteX2" fmla="*/ 1733550 w 1733550"/>
              <a:gd name="connsiteY2" fmla="*/ 1009650 h 1009650"/>
              <a:gd name="connsiteX3" fmla="*/ 838200 w 1733550"/>
              <a:gd name="connsiteY3" fmla="*/ 1009650 h 1009650"/>
              <a:gd name="connsiteX4" fmla="*/ 0 w 1733550"/>
              <a:gd name="connsiteY4" fmla="*/ 0 h 1009650"/>
              <a:gd name="connsiteX0" fmla="*/ 0 w 1733550"/>
              <a:gd name="connsiteY0" fmla="*/ 9525 h 1019175"/>
              <a:gd name="connsiteX1" fmla="*/ 352425 w 1733550"/>
              <a:gd name="connsiteY1" fmla="*/ 0 h 1019175"/>
              <a:gd name="connsiteX2" fmla="*/ 1733550 w 1733550"/>
              <a:gd name="connsiteY2" fmla="*/ 1019175 h 1019175"/>
              <a:gd name="connsiteX3" fmla="*/ 838200 w 1733550"/>
              <a:gd name="connsiteY3" fmla="*/ 1019175 h 1019175"/>
              <a:gd name="connsiteX4" fmla="*/ 0 w 1733550"/>
              <a:gd name="connsiteY4" fmla="*/ 9525 h 1019175"/>
              <a:gd name="connsiteX0" fmla="*/ 0 w 1733550"/>
              <a:gd name="connsiteY0" fmla="*/ 0 h 1009650"/>
              <a:gd name="connsiteX1" fmla="*/ 371475 w 1733550"/>
              <a:gd name="connsiteY1" fmla="*/ 9525 h 1009650"/>
              <a:gd name="connsiteX2" fmla="*/ 1733550 w 1733550"/>
              <a:gd name="connsiteY2" fmla="*/ 1009650 h 1009650"/>
              <a:gd name="connsiteX3" fmla="*/ 838200 w 1733550"/>
              <a:gd name="connsiteY3" fmla="*/ 1009650 h 1009650"/>
              <a:gd name="connsiteX4" fmla="*/ 0 w 1733550"/>
              <a:gd name="connsiteY4" fmla="*/ 0 h 1009650"/>
              <a:gd name="connsiteX0" fmla="*/ 0 w 1714500"/>
              <a:gd name="connsiteY0" fmla="*/ 28575 h 1000125"/>
              <a:gd name="connsiteX1" fmla="*/ 352425 w 1714500"/>
              <a:gd name="connsiteY1" fmla="*/ 0 h 1000125"/>
              <a:gd name="connsiteX2" fmla="*/ 1714500 w 1714500"/>
              <a:gd name="connsiteY2" fmla="*/ 1000125 h 1000125"/>
              <a:gd name="connsiteX3" fmla="*/ 819150 w 1714500"/>
              <a:gd name="connsiteY3" fmla="*/ 1000125 h 1000125"/>
              <a:gd name="connsiteX4" fmla="*/ 0 w 1714500"/>
              <a:gd name="connsiteY4" fmla="*/ 28575 h 1000125"/>
              <a:gd name="connsiteX0" fmla="*/ 0 w 1752600"/>
              <a:gd name="connsiteY0" fmla="*/ 28575 h 1019175"/>
              <a:gd name="connsiteX1" fmla="*/ 352425 w 1752600"/>
              <a:gd name="connsiteY1" fmla="*/ 0 h 1019175"/>
              <a:gd name="connsiteX2" fmla="*/ 1752600 w 1752600"/>
              <a:gd name="connsiteY2" fmla="*/ 1019175 h 1019175"/>
              <a:gd name="connsiteX3" fmla="*/ 819150 w 1752600"/>
              <a:gd name="connsiteY3" fmla="*/ 1000125 h 1019175"/>
              <a:gd name="connsiteX4" fmla="*/ 0 w 1752600"/>
              <a:gd name="connsiteY4" fmla="*/ 28575 h 1019175"/>
              <a:gd name="connsiteX0" fmla="*/ 0 w 1771650"/>
              <a:gd name="connsiteY0" fmla="*/ 9525 h 1019175"/>
              <a:gd name="connsiteX1" fmla="*/ 371475 w 1771650"/>
              <a:gd name="connsiteY1" fmla="*/ 0 h 1019175"/>
              <a:gd name="connsiteX2" fmla="*/ 1771650 w 1771650"/>
              <a:gd name="connsiteY2" fmla="*/ 1019175 h 1019175"/>
              <a:gd name="connsiteX3" fmla="*/ 838200 w 1771650"/>
              <a:gd name="connsiteY3" fmla="*/ 1000125 h 1019175"/>
              <a:gd name="connsiteX4" fmla="*/ 0 w 1771650"/>
              <a:gd name="connsiteY4" fmla="*/ 9525 h 1019175"/>
              <a:gd name="connsiteX0" fmla="*/ 0 w 1771650"/>
              <a:gd name="connsiteY0" fmla="*/ 9525 h 1019175"/>
              <a:gd name="connsiteX1" fmla="*/ 371475 w 1771650"/>
              <a:gd name="connsiteY1" fmla="*/ 0 h 1019175"/>
              <a:gd name="connsiteX2" fmla="*/ 1771650 w 1771650"/>
              <a:gd name="connsiteY2" fmla="*/ 1019175 h 1019175"/>
              <a:gd name="connsiteX3" fmla="*/ 847725 w 1771650"/>
              <a:gd name="connsiteY3" fmla="*/ 1019175 h 1019175"/>
              <a:gd name="connsiteX4" fmla="*/ 0 w 1771650"/>
              <a:gd name="connsiteY4" fmla="*/ 9525 h 1019175"/>
              <a:gd name="connsiteX0" fmla="*/ 0 w 1771650"/>
              <a:gd name="connsiteY0" fmla="*/ 9525 h 1019175"/>
              <a:gd name="connsiteX1" fmla="*/ 371475 w 1771650"/>
              <a:gd name="connsiteY1" fmla="*/ 0 h 1019175"/>
              <a:gd name="connsiteX2" fmla="*/ 1771650 w 1771650"/>
              <a:gd name="connsiteY2" fmla="*/ 1019175 h 1019175"/>
              <a:gd name="connsiteX3" fmla="*/ 847725 w 1771650"/>
              <a:gd name="connsiteY3" fmla="*/ 1019175 h 1019175"/>
              <a:gd name="connsiteX4" fmla="*/ 0 w 1771650"/>
              <a:gd name="connsiteY4" fmla="*/ 9525 h 1019175"/>
              <a:gd name="connsiteX0" fmla="*/ 0 w 1771650"/>
              <a:gd name="connsiteY0" fmla="*/ 0 h 1009650"/>
              <a:gd name="connsiteX1" fmla="*/ 342900 w 1771650"/>
              <a:gd name="connsiteY1" fmla="*/ 0 h 1009650"/>
              <a:gd name="connsiteX2" fmla="*/ 1771650 w 1771650"/>
              <a:gd name="connsiteY2" fmla="*/ 1009650 h 1009650"/>
              <a:gd name="connsiteX3" fmla="*/ 847725 w 1771650"/>
              <a:gd name="connsiteY3" fmla="*/ 1009650 h 1009650"/>
              <a:gd name="connsiteX4" fmla="*/ 0 w 1771650"/>
              <a:gd name="connsiteY4" fmla="*/ 0 h 1009650"/>
              <a:gd name="connsiteX0" fmla="*/ 0 w 1733550"/>
              <a:gd name="connsiteY0" fmla="*/ 45720 h 1009650"/>
              <a:gd name="connsiteX1" fmla="*/ 304800 w 1733550"/>
              <a:gd name="connsiteY1" fmla="*/ 0 h 1009650"/>
              <a:gd name="connsiteX2" fmla="*/ 1733550 w 1733550"/>
              <a:gd name="connsiteY2" fmla="*/ 1009650 h 1009650"/>
              <a:gd name="connsiteX3" fmla="*/ 809625 w 1733550"/>
              <a:gd name="connsiteY3" fmla="*/ 1009650 h 1009650"/>
              <a:gd name="connsiteX4" fmla="*/ 0 w 1733550"/>
              <a:gd name="connsiteY4" fmla="*/ 45720 h 1009650"/>
              <a:gd name="connsiteX0" fmla="*/ 0 w 1733550"/>
              <a:gd name="connsiteY0" fmla="*/ 0 h 963930"/>
              <a:gd name="connsiteX1" fmla="*/ 304800 w 1733550"/>
              <a:gd name="connsiteY1" fmla="*/ 0 h 963930"/>
              <a:gd name="connsiteX2" fmla="*/ 1733550 w 1733550"/>
              <a:gd name="connsiteY2" fmla="*/ 963930 h 963930"/>
              <a:gd name="connsiteX3" fmla="*/ 809625 w 1733550"/>
              <a:gd name="connsiteY3" fmla="*/ 963930 h 963930"/>
              <a:gd name="connsiteX4" fmla="*/ 0 w 1733550"/>
              <a:gd name="connsiteY4" fmla="*/ 0 h 963930"/>
              <a:gd name="connsiteX0" fmla="*/ 0 w 1649730"/>
              <a:gd name="connsiteY0" fmla="*/ 0 h 963930"/>
              <a:gd name="connsiteX1" fmla="*/ 304800 w 1649730"/>
              <a:gd name="connsiteY1" fmla="*/ 0 h 963930"/>
              <a:gd name="connsiteX2" fmla="*/ 1649730 w 1649730"/>
              <a:gd name="connsiteY2" fmla="*/ 925830 h 963930"/>
              <a:gd name="connsiteX3" fmla="*/ 809625 w 1649730"/>
              <a:gd name="connsiteY3" fmla="*/ 963930 h 963930"/>
              <a:gd name="connsiteX4" fmla="*/ 0 w 1649730"/>
              <a:gd name="connsiteY4" fmla="*/ 0 h 963930"/>
              <a:gd name="connsiteX0" fmla="*/ 0 w 1649730"/>
              <a:gd name="connsiteY0" fmla="*/ 0 h 941070"/>
              <a:gd name="connsiteX1" fmla="*/ 304800 w 1649730"/>
              <a:gd name="connsiteY1" fmla="*/ 0 h 941070"/>
              <a:gd name="connsiteX2" fmla="*/ 1649730 w 1649730"/>
              <a:gd name="connsiteY2" fmla="*/ 925830 h 941070"/>
              <a:gd name="connsiteX3" fmla="*/ 786765 w 1649730"/>
              <a:gd name="connsiteY3" fmla="*/ 941070 h 941070"/>
              <a:gd name="connsiteX4" fmla="*/ 0 w 1649730"/>
              <a:gd name="connsiteY4" fmla="*/ 0 h 941070"/>
              <a:gd name="connsiteX0" fmla="*/ 0 w 1615863"/>
              <a:gd name="connsiteY0" fmla="*/ 25400 h 941070"/>
              <a:gd name="connsiteX1" fmla="*/ 270933 w 1615863"/>
              <a:gd name="connsiteY1" fmla="*/ 0 h 941070"/>
              <a:gd name="connsiteX2" fmla="*/ 1615863 w 1615863"/>
              <a:gd name="connsiteY2" fmla="*/ 925830 h 941070"/>
              <a:gd name="connsiteX3" fmla="*/ 752898 w 1615863"/>
              <a:gd name="connsiteY3" fmla="*/ 941070 h 941070"/>
              <a:gd name="connsiteX4" fmla="*/ 0 w 1615863"/>
              <a:gd name="connsiteY4" fmla="*/ 25400 h 941070"/>
              <a:gd name="connsiteX0" fmla="*/ 0 w 1615863"/>
              <a:gd name="connsiteY0" fmla="*/ 25400 h 941070"/>
              <a:gd name="connsiteX1" fmla="*/ 270933 w 1615863"/>
              <a:gd name="connsiteY1" fmla="*/ 0 h 941070"/>
              <a:gd name="connsiteX2" fmla="*/ 1615863 w 1615863"/>
              <a:gd name="connsiteY2" fmla="*/ 925830 h 941070"/>
              <a:gd name="connsiteX3" fmla="*/ 778298 w 1615863"/>
              <a:gd name="connsiteY3" fmla="*/ 941070 h 941070"/>
              <a:gd name="connsiteX4" fmla="*/ 0 w 1615863"/>
              <a:gd name="connsiteY4" fmla="*/ 25400 h 941070"/>
              <a:gd name="connsiteX0" fmla="*/ 0 w 1615863"/>
              <a:gd name="connsiteY0" fmla="*/ 25400 h 925830"/>
              <a:gd name="connsiteX1" fmla="*/ 270933 w 1615863"/>
              <a:gd name="connsiteY1" fmla="*/ 0 h 925830"/>
              <a:gd name="connsiteX2" fmla="*/ 1615863 w 1615863"/>
              <a:gd name="connsiteY2" fmla="*/ 925830 h 925830"/>
              <a:gd name="connsiteX3" fmla="*/ 771371 w 1615863"/>
              <a:gd name="connsiteY3" fmla="*/ 899506 h 925830"/>
              <a:gd name="connsiteX4" fmla="*/ 0 w 1615863"/>
              <a:gd name="connsiteY4" fmla="*/ 25400 h 925830"/>
              <a:gd name="connsiteX0" fmla="*/ 0 w 1615863"/>
              <a:gd name="connsiteY0" fmla="*/ 11545 h 925830"/>
              <a:gd name="connsiteX1" fmla="*/ 270933 w 1615863"/>
              <a:gd name="connsiteY1" fmla="*/ 0 h 925830"/>
              <a:gd name="connsiteX2" fmla="*/ 1615863 w 1615863"/>
              <a:gd name="connsiteY2" fmla="*/ 925830 h 925830"/>
              <a:gd name="connsiteX3" fmla="*/ 771371 w 1615863"/>
              <a:gd name="connsiteY3" fmla="*/ 899506 h 925830"/>
              <a:gd name="connsiteX4" fmla="*/ 0 w 1615863"/>
              <a:gd name="connsiteY4" fmla="*/ 11545 h 925830"/>
              <a:gd name="connsiteX0" fmla="*/ 0 w 1588154"/>
              <a:gd name="connsiteY0" fmla="*/ 11545 h 911975"/>
              <a:gd name="connsiteX1" fmla="*/ 270933 w 1588154"/>
              <a:gd name="connsiteY1" fmla="*/ 0 h 911975"/>
              <a:gd name="connsiteX2" fmla="*/ 1588154 w 1588154"/>
              <a:gd name="connsiteY2" fmla="*/ 911975 h 911975"/>
              <a:gd name="connsiteX3" fmla="*/ 771371 w 1588154"/>
              <a:gd name="connsiteY3" fmla="*/ 899506 h 911975"/>
              <a:gd name="connsiteX4" fmla="*/ 0 w 1588154"/>
              <a:gd name="connsiteY4" fmla="*/ 11545 h 911975"/>
              <a:gd name="connsiteX0" fmla="*/ 0 w 1567373"/>
              <a:gd name="connsiteY0" fmla="*/ 11545 h 911975"/>
              <a:gd name="connsiteX1" fmla="*/ 270933 w 1567373"/>
              <a:gd name="connsiteY1" fmla="*/ 0 h 911975"/>
              <a:gd name="connsiteX2" fmla="*/ 1567373 w 1567373"/>
              <a:gd name="connsiteY2" fmla="*/ 911975 h 911975"/>
              <a:gd name="connsiteX3" fmla="*/ 771371 w 1567373"/>
              <a:gd name="connsiteY3" fmla="*/ 899506 h 911975"/>
              <a:gd name="connsiteX4" fmla="*/ 0 w 1567373"/>
              <a:gd name="connsiteY4" fmla="*/ 11545 h 911975"/>
              <a:gd name="connsiteX0" fmla="*/ 0 w 1546591"/>
              <a:gd name="connsiteY0" fmla="*/ 11545 h 911975"/>
              <a:gd name="connsiteX1" fmla="*/ 250151 w 1546591"/>
              <a:gd name="connsiteY1" fmla="*/ 0 h 911975"/>
              <a:gd name="connsiteX2" fmla="*/ 1546591 w 1546591"/>
              <a:gd name="connsiteY2" fmla="*/ 911975 h 911975"/>
              <a:gd name="connsiteX3" fmla="*/ 750589 w 1546591"/>
              <a:gd name="connsiteY3" fmla="*/ 899506 h 911975"/>
              <a:gd name="connsiteX4" fmla="*/ 0 w 1546591"/>
              <a:gd name="connsiteY4" fmla="*/ 11545 h 91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591" h="911975">
                <a:moveTo>
                  <a:pt x="0" y="11545"/>
                </a:moveTo>
                <a:lnTo>
                  <a:pt x="250151" y="0"/>
                </a:lnTo>
                <a:lnTo>
                  <a:pt x="1546591" y="911975"/>
                </a:lnTo>
                <a:lnTo>
                  <a:pt x="750589" y="899506"/>
                </a:lnTo>
                <a:lnTo>
                  <a:pt x="0" y="11545"/>
                </a:lnTo>
                <a:close/>
              </a:path>
            </a:pathLst>
          </a:custGeom>
          <a:solidFill>
            <a:srgbClr val="00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3639434"/>
      </p:ext>
    </p:extLst>
  </p:cSld>
  <p:clrMapOvr>
    <a:masterClrMapping/>
  </p:clrMapOvr>
  <mc:AlternateContent xmlns:mc="http://schemas.openxmlformats.org/markup-compatibility/2006" xmlns:p14="http://schemas.microsoft.com/office/powerpoint/2010/main">
    <mc:Choice Requires="p14">
      <p:transition spd="slow" p14:dur="1250" advClick="0" advTm="13000">
        <p:fade/>
        <p:sndAc>
          <p:stSnd>
            <p:snd r:embed="rId3" name="Slide_9.wav"/>
          </p:stSnd>
        </p:sndAc>
      </p:transition>
    </mc:Choice>
    <mc:Fallback xmlns="">
      <p:transition spd="slow" advClick="0" advTm="13000">
        <p:fade/>
        <p:sndAc>
          <p:stSnd>
            <p:snd r:embed="rId6" name="Slide_9.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000"/>
                                        <p:tgtEl>
                                          <p:spTgt spid="15"/>
                                        </p:tgtEl>
                                      </p:cBhvr>
                                    </p:animEffect>
                                  </p:childTnLst>
                                </p:cTn>
                              </p:par>
                              <p:par>
                                <p:cTn id="8" presetID="22" presetClass="entr" presetSubtype="4" fill="hold" grpId="0" nodeType="withEffect">
                                  <p:stCondLst>
                                    <p:cond delay="200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6183</TotalTime>
  <Words>2161</Words>
  <Application>Microsoft Office PowerPoint</Application>
  <PresentationFormat>On-screen Show (4:3)</PresentationFormat>
  <Paragraphs>262</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Welcome to the  PUBLIC HEARING</vt:lpstr>
      <vt:lpstr>Viewing Locations for Study Documents</vt:lpstr>
      <vt:lpstr>Project Location Map</vt:lpstr>
      <vt:lpstr>Project Purpose &amp; Need</vt:lpstr>
      <vt:lpstr>The Coast to Coast Trail</vt:lpstr>
      <vt:lpstr>PowerPoint Presentation</vt:lpstr>
      <vt:lpstr>Current Proposed Trail Alignment</vt:lpstr>
      <vt:lpstr>Trail Typical Sections</vt:lpstr>
      <vt:lpstr>Trail Typical Sections</vt:lpstr>
      <vt:lpstr>Proposed Trail Bridge over Cortez Blvd</vt:lpstr>
      <vt:lpstr>Proposed Trail Bridge over Cortez Blvd</vt:lpstr>
      <vt:lpstr>Proposed Bridge over CSX Railroad</vt:lpstr>
      <vt:lpstr>West Approach at CSX Crossing</vt:lpstr>
      <vt:lpstr>Proposed Trail “Spur” on Main South of Broad St</vt:lpstr>
      <vt:lpstr>Typical Section on Main South of Liberty St</vt:lpstr>
      <vt:lpstr>Environmental Issues</vt:lpstr>
      <vt:lpstr>Environmental Issues</vt:lpstr>
      <vt:lpstr>Environmental Effects</vt:lpstr>
      <vt:lpstr>Right of Way (ROW) Acquisition</vt:lpstr>
      <vt:lpstr>Project Cost Estimate</vt:lpstr>
      <vt:lpstr>Following this Hearing</vt:lpstr>
      <vt:lpstr>Opportunities for Input</vt:lpstr>
      <vt:lpstr>Project Website</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Welcome to the public hearing</dc:title>
  <dc:creator>Novotny, Jeffrey S.</dc:creator>
  <cp:lastModifiedBy>Guerrero, Sandra</cp:lastModifiedBy>
  <cp:revision>501</cp:revision>
  <cp:lastPrinted>2019-03-01T18:22:32Z</cp:lastPrinted>
  <dcterms:created xsi:type="dcterms:W3CDTF">2018-11-27T18:35:00Z</dcterms:created>
  <dcterms:modified xsi:type="dcterms:W3CDTF">2019-03-06T14:24:39Z</dcterms:modified>
</cp:coreProperties>
</file>